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8" r:id="rId3"/>
    <p:sldId id="258" r:id="rId4"/>
    <p:sldId id="259" r:id="rId5"/>
    <p:sldId id="260" r:id="rId6"/>
    <p:sldId id="261" r:id="rId7"/>
    <p:sldId id="262" r:id="rId8"/>
    <p:sldId id="263" r:id="rId9"/>
    <p:sldId id="285" r:id="rId10"/>
    <p:sldId id="264" r:id="rId11"/>
    <p:sldId id="286" r:id="rId12"/>
    <p:sldId id="287" r:id="rId13"/>
    <p:sldId id="265" r:id="rId14"/>
    <p:sldId id="288" r:id="rId15"/>
    <p:sldId id="266" r:id="rId16"/>
    <p:sldId id="289" r:id="rId17"/>
    <p:sldId id="267" r:id="rId18"/>
    <p:sldId id="268" r:id="rId19"/>
    <p:sldId id="290" r:id="rId20"/>
    <p:sldId id="269" r:id="rId21"/>
    <p:sldId id="291" r:id="rId22"/>
    <p:sldId id="270" r:id="rId23"/>
    <p:sldId id="297" r:id="rId24"/>
    <p:sldId id="271" r:id="rId25"/>
    <p:sldId id="272" r:id="rId26"/>
    <p:sldId id="273" r:id="rId27"/>
    <p:sldId id="274" r:id="rId28"/>
    <p:sldId id="275" r:id="rId29"/>
    <p:sldId id="276" r:id="rId30"/>
    <p:sldId id="277" r:id="rId31"/>
    <p:sldId id="278" r:id="rId32"/>
    <p:sldId id="292" r:id="rId33"/>
    <p:sldId id="279" r:id="rId34"/>
    <p:sldId id="280" r:id="rId35"/>
    <p:sldId id="281" r:id="rId36"/>
    <p:sldId id="293" r:id="rId37"/>
    <p:sldId id="282" r:id="rId38"/>
    <p:sldId id="294" r:id="rId39"/>
    <p:sldId id="283" r:id="rId40"/>
    <p:sldId id="284" r:id="rId41"/>
    <p:sldId id="295"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DBA4-E985-551E-0D33-3C4C7D1FF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7C1F7D8-AAA7-AA57-3E84-A61FD1C28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E4E6F06-9F9A-744B-2317-B45C0C4FEFF1}"/>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5" name="Footer Placeholder 4">
            <a:extLst>
              <a:ext uri="{FF2B5EF4-FFF2-40B4-BE49-F238E27FC236}">
                <a16:creationId xmlns:a16="http://schemas.microsoft.com/office/drawing/2014/main" id="{2E3C9F33-1BE8-29F1-FB0D-E6AEC42EDB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07F93C-7B70-C255-965F-93162E68F86D}"/>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95171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7DF1-5FC0-4A11-DF13-BD3D1E3333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53018F7-ADA8-BF17-78D5-E6D8AF5D6E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5173FA-CF12-66B5-C50A-6B7535FDE945}"/>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5" name="Footer Placeholder 4">
            <a:extLst>
              <a:ext uri="{FF2B5EF4-FFF2-40B4-BE49-F238E27FC236}">
                <a16:creationId xmlns:a16="http://schemas.microsoft.com/office/drawing/2014/main" id="{8EB13E89-FEE0-B445-B98D-B8B8042AAC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6C356F-631E-A606-0F6B-90D505913042}"/>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278031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B0B67-1B45-B804-54F0-0AF9C4CB3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5E4ADD0-6AD8-553F-36B0-76066B634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8DE992-8A5B-8F82-B0F4-2EDA200CD870}"/>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5" name="Footer Placeholder 4">
            <a:extLst>
              <a:ext uri="{FF2B5EF4-FFF2-40B4-BE49-F238E27FC236}">
                <a16:creationId xmlns:a16="http://schemas.microsoft.com/office/drawing/2014/main" id="{F525C2BB-2129-EB4E-6899-79295325B9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3DED4B-9302-E37F-4B98-986CA6E4BC1E}"/>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144059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66AE-4D1A-95E5-155F-60DB7118EDA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B7A3869-538F-1BFE-1F43-8FF4B0C46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C5823E-F948-480B-CBF7-63DC61CD9FC9}"/>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5" name="Footer Placeholder 4">
            <a:extLst>
              <a:ext uri="{FF2B5EF4-FFF2-40B4-BE49-F238E27FC236}">
                <a16:creationId xmlns:a16="http://schemas.microsoft.com/office/drawing/2014/main" id="{A8CC305B-534F-2854-0F4D-79EE1F9E6F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31DAC5-8929-1308-8403-CB59F9E14B18}"/>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38048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392B-664A-85EE-88E2-E8100E7815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7BFD634-E439-72F1-57C6-649F39A85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7195D-1B6F-A3F4-0945-BB6945810C28}"/>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5" name="Footer Placeholder 4">
            <a:extLst>
              <a:ext uri="{FF2B5EF4-FFF2-40B4-BE49-F238E27FC236}">
                <a16:creationId xmlns:a16="http://schemas.microsoft.com/office/drawing/2014/main" id="{23B59D25-5FF5-2573-36A2-9DF1A76CB3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47A939-7AD3-2D0C-6AA4-661AFC11AACC}"/>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327290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C520-E6DF-944B-849C-E6A68E3EB8F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B86F33-4185-ACDF-6299-B461C603E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576B51E-ED13-CCAD-FCBB-749A78AA10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712C77-99C8-F8C6-783A-EBD50E21BE25}"/>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6" name="Footer Placeholder 5">
            <a:extLst>
              <a:ext uri="{FF2B5EF4-FFF2-40B4-BE49-F238E27FC236}">
                <a16:creationId xmlns:a16="http://schemas.microsoft.com/office/drawing/2014/main" id="{66107280-3645-A784-F695-9CCF034B9D8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9D68E4-A5E9-C544-BBA9-07402D4E9FA1}"/>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27021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1375-5CA6-54AE-C378-14683172311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F00CCAC-5A67-A0FD-62AA-C7A887287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0DBCC-CEA2-C4A2-B006-23233CD947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447EEA1-DDE2-2BA9-B770-D80DAA3F1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4D58D-3230-6B94-7FC8-53A5DF171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C81F026-631F-A23C-2C09-F5537D1A7729}"/>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8" name="Footer Placeholder 7">
            <a:extLst>
              <a:ext uri="{FF2B5EF4-FFF2-40B4-BE49-F238E27FC236}">
                <a16:creationId xmlns:a16="http://schemas.microsoft.com/office/drawing/2014/main" id="{389204C1-95C1-EB2E-AD85-8C8CF88CC0F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E2459C8-9CB7-4B6C-E316-1F5526F0280D}"/>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342107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F1C7-2A0F-C675-1C11-359AF09127B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0B6AEC0-4D91-7D1E-608F-3E61DFB94735}"/>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4" name="Footer Placeholder 3">
            <a:extLst>
              <a:ext uri="{FF2B5EF4-FFF2-40B4-BE49-F238E27FC236}">
                <a16:creationId xmlns:a16="http://schemas.microsoft.com/office/drawing/2014/main" id="{2AB73C9F-BD6F-5A2C-BE2B-00FBC571368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E8A2D0D-042D-7E63-BF09-4C596B8ACCE7}"/>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389580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A4ADD-C75C-697C-7351-F2DCF26A01C4}"/>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3" name="Footer Placeholder 2">
            <a:extLst>
              <a:ext uri="{FF2B5EF4-FFF2-40B4-BE49-F238E27FC236}">
                <a16:creationId xmlns:a16="http://schemas.microsoft.com/office/drawing/2014/main" id="{278C53F1-BEB1-D0A4-134B-5296907E893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2D30A1D-ACE5-2A4F-F6D7-423B6AF6905D}"/>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103612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4FDC-45AA-2F0D-2059-2025E3D79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EDAA42D-9638-5416-C465-54688692E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D83D9A6-8E50-8D92-1CE1-AE1412D0E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2064C-C6B4-73A2-4106-DFE442E23D4C}"/>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6" name="Footer Placeholder 5">
            <a:extLst>
              <a:ext uri="{FF2B5EF4-FFF2-40B4-BE49-F238E27FC236}">
                <a16:creationId xmlns:a16="http://schemas.microsoft.com/office/drawing/2014/main" id="{BCE634EF-82FB-4B91-EDD3-2A2D8D414DC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FA9604-ED0F-E92B-88EA-94EC1F187DBA}"/>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73655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FA61-F9A4-5EEC-36B9-96D84B57C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C0AC867-C5DF-A425-022A-017FFD793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3F207E1-1E9D-BE8A-0E13-3B3B669A9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C7BE4-96DC-07E3-22E0-1E569193825C}"/>
              </a:ext>
            </a:extLst>
          </p:cNvPr>
          <p:cNvSpPr>
            <a:spLocks noGrp="1"/>
          </p:cNvSpPr>
          <p:nvPr>
            <p:ph type="dt" sz="half" idx="10"/>
          </p:nvPr>
        </p:nvSpPr>
        <p:spPr/>
        <p:txBody>
          <a:bodyPr/>
          <a:lstStyle/>
          <a:p>
            <a:fld id="{5BAE6955-1F8C-427F-B1A1-F78BB73D2439}" type="datetimeFigureOut">
              <a:rPr lang="en-IN" smtClean="0"/>
              <a:t>08-07-2022</a:t>
            </a:fld>
            <a:endParaRPr lang="en-IN"/>
          </a:p>
        </p:txBody>
      </p:sp>
      <p:sp>
        <p:nvSpPr>
          <p:cNvPr id="6" name="Footer Placeholder 5">
            <a:extLst>
              <a:ext uri="{FF2B5EF4-FFF2-40B4-BE49-F238E27FC236}">
                <a16:creationId xmlns:a16="http://schemas.microsoft.com/office/drawing/2014/main" id="{D24D20EB-9D46-5C5A-188C-597C3CA778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C31E3F7-D5A2-A252-AD35-DB38E4AB42E2}"/>
              </a:ext>
            </a:extLst>
          </p:cNvPr>
          <p:cNvSpPr>
            <a:spLocks noGrp="1"/>
          </p:cNvSpPr>
          <p:nvPr>
            <p:ph type="sldNum" sz="quarter" idx="12"/>
          </p:nvPr>
        </p:nvSpPr>
        <p:spPr/>
        <p:txBody>
          <a:bodyPr/>
          <a:lstStyle/>
          <a:p>
            <a:fld id="{CA34FE92-5306-4DB4-B2F5-878258BC4387}" type="slidenum">
              <a:rPr lang="en-IN" smtClean="0"/>
              <a:t>‹#›</a:t>
            </a:fld>
            <a:endParaRPr lang="en-IN"/>
          </a:p>
        </p:txBody>
      </p:sp>
    </p:spTree>
    <p:extLst>
      <p:ext uri="{BB962C8B-B14F-4D97-AF65-F5344CB8AC3E}">
        <p14:creationId xmlns:p14="http://schemas.microsoft.com/office/powerpoint/2010/main" val="118216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61A27-582D-E4F1-14E7-0BF3175F8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A69CAF-9B9C-2A7E-3DF4-73A112F6F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94CE32-1E24-DDB3-434B-57407932A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E6955-1F8C-427F-B1A1-F78BB73D2439}" type="datetimeFigureOut">
              <a:rPr lang="en-IN" smtClean="0"/>
              <a:t>08-07-2022</a:t>
            </a:fld>
            <a:endParaRPr lang="en-IN"/>
          </a:p>
        </p:txBody>
      </p:sp>
      <p:sp>
        <p:nvSpPr>
          <p:cNvPr id="5" name="Footer Placeholder 4">
            <a:extLst>
              <a:ext uri="{FF2B5EF4-FFF2-40B4-BE49-F238E27FC236}">
                <a16:creationId xmlns:a16="http://schemas.microsoft.com/office/drawing/2014/main" id="{F714AE83-9648-92FB-39E5-DABD338E4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448C3EE-7941-5E6C-6FFB-309CEC886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4FE92-5306-4DB4-B2F5-878258BC4387}" type="slidenum">
              <a:rPr lang="en-IN" smtClean="0"/>
              <a:t>‹#›</a:t>
            </a:fld>
            <a:endParaRPr lang="en-IN"/>
          </a:p>
        </p:txBody>
      </p:sp>
    </p:spTree>
    <p:extLst>
      <p:ext uri="{BB962C8B-B14F-4D97-AF65-F5344CB8AC3E}">
        <p14:creationId xmlns:p14="http://schemas.microsoft.com/office/powerpoint/2010/main" val="340798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160-6607-18AB-4AEB-A1422103A30A}"/>
              </a:ext>
            </a:extLst>
          </p:cNvPr>
          <p:cNvSpPr>
            <a:spLocks noGrp="1"/>
          </p:cNvSpPr>
          <p:nvPr>
            <p:ph type="title"/>
          </p:nvPr>
        </p:nvSpPr>
        <p:spPr>
          <a:xfrm>
            <a:off x="4294872" y="3291586"/>
            <a:ext cx="7773202" cy="1038527"/>
          </a:xfrm>
        </p:spPr>
        <p:txBody>
          <a:bodyPr/>
          <a:lstStyle/>
          <a:p>
            <a:r>
              <a:rPr lang="en-IN" dirty="0" err="1">
                <a:solidFill>
                  <a:srgbClr val="FFFF00"/>
                </a:solidFill>
                <a:latin typeface="Algerian" panose="04020705040A02060702" pitchFamily="82" charset="0"/>
              </a:rPr>
              <a:t>Perio</a:t>
            </a:r>
            <a:r>
              <a:rPr lang="en-IN" dirty="0">
                <a:solidFill>
                  <a:srgbClr val="FFFF00"/>
                </a:solidFill>
                <a:latin typeface="Algerian" panose="04020705040A02060702" pitchFamily="82" charset="0"/>
              </a:rPr>
              <a:t>-pack</a:t>
            </a:r>
          </a:p>
        </p:txBody>
      </p:sp>
      <p:sp>
        <p:nvSpPr>
          <p:cNvPr id="3" name="Content Placeholder 2">
            <a:extLst>
              <a:ext uri="{FF2B5EF4-FFF2-40B4-BE49-F238E27FC236}">
                <a16:creationId xmlns:a16="http://schemas.microsoft.com/office/drawing/2014/main" id="{5D36AAAA-E2AD-B5B5-1B5C-A05E6798A624}"/>
              </a:ext>
            </a:extLst>
          </p:cNvPr>
          <p:cNvSpPr>
            <a:spLocks noGrp="1"/>
          </p:cNvSpPr>
          <p:nvPr>
            <p:ph idx="1"/>
          </p:nvPr>
        </p:nvSpPr>
        <p:spPr>
          <a:xfrm>
            <a:off x="7334451" y="4196615"/>
            <a:ext cx="4077100" cy="2269106"/>
          </a:xfrm>
        </p:spPr>
        <p:txBody>
          <a:bodyPr>
            <a:normAutofit/>
          </a:bodyPr>
          <a:lstStyle/>
          <a:p>
            <a:pPr marL="0" indent="0">
              <a:buNone/>
            </a:pPr>
            <a:r>
              <a:rPr lang="en-US" sz="2400" dirty="0">
                <a:solidFill>
                  <a:srgbClr val="0070C0"/>
                </a:solidFill>
                <a:latin typeface="Forte" panose="03060902040502070203" pitchFamily="66" charset="0"/>
              </a:rPr>
              <a:t>PRESENTED BY:</a:t>
            </a:r>
          </a:p>
          <a:p>
            <a:pPr marL="0" indent="0">
              <a:buNone/>
            </a:pPr>
            <a:r>
              <a:rPr lang="en-US" sz="2400" dirty="0">
                <a:solidFill>
                  <a:srgbClr val="0070C0"/>
                </a:solidFill>
                <a:latin typeface="Forte" panose="03060902040502070203" pitchFamily="66" charset="0"/>
              </a:rPr>
              <a:t>Dr Sonika Bodhi</a:t>
            </a:r>
          </a:p>
          <a:p>
            <a:pPr marL="0" indent="0">
              <a:buNone/>
            </a:pPr>
            <a:r>
              <a:rPr lang="en-US" sz="2400" dirty="0">
                <a:solidFill>
                  <a:srgbClr val="0070C0"/>
                </a:solidFill>
                <a:latin typeface="Forte" panose="03060902040502070203" pitchFamily="66" charset="0"/>
              </a:rPr>
              <a:t>Reader</a:t>
            </a:r>
          </a:p>
          <a:p>
            <a:pPr marL="0" indent="0">
              <a:buNone/>
            </a:pPr>
            <a:r>
              <a:rPr lang="en-US" sz="2400" dirty="0">
                <a:solidFill>
                  <a:srgbClr val="0070C0"/>
                </a:solidFill>
                <a:latin typeface="Forte" panose="03060902040502070203" pitchFamily="66" charset="0"/>
              </a:rPr>
              <a:t>Dept. of Periodontology</a:t>
            </a:r>
          </a:p>
          <a:p>
            <a:endParaRPr lang="en-IN" dirty="0"/>
          </a:p>
        </p:txBody>
      </p:sp>
      <p:sp>
        <p:nvSpPr>
          <p:cNvPr id="5" name="TextBox 4">
            <a:extLst>
              <a:ext uri="{FF2B5EF4-FFF2-40B4-BE49-F238E27FC236}">
                <a16:creationId xmlns:a16="http://schemas.microsoft.com/office/drawing/2014/main" id="{1DC18E50-C992-F00D-095D-EB46B4D9EAC7}"/>
              </a:ext>
            </a:extLst>
          </p:cNvPr>
          <p:cNvSpPr txBox="1"/>
          <p:nvPr/>
        </p:nvSpPr>
        <p:spPr>
          <a:xfrm>
            <a:off x="2865921" y="652161"/>
            <a:ext cx="7356107" cy="1077218"/>
          </a:xfrm>
          <a:prstGeom prst="rect">
            <a:avLst/>
          </a:prstGeom>
          <a:noFill/>
        </p:spPr>
        <p:txBody>
          <a:bodyPr wrap="square">
            <a:spAutoFit/>
          </a:bodyPr>
          <a:lstStyle/>
          <a:p>
            <a:pPr algn="ctr"/>
            <a:r>
              <a:rPr lang="en-US" sz="3200" u="sng" dirty="0">
                <a:solidFill>
                  <a:srgbClr val="92D050"/>
                </a:solidFill>
                <a:latin typeface="Forte" panose="03060902040502070203" pitchFamily="66" charset="0"/>
              </a:rPr>
              <a:t>RUNGTA COLLEGE OF DENTAL SCIENCES AND RESEARCH,BHILAI</a:t>
            </a:r>
          </a:p>
        </p:txBody>
      </p:sp>
      <p:pic>
        <p:nvPicPr>
          <p:cNvPr id="6" name="Picture 5" descr="rungta logo">
            <a:extLst>
              <a:ext uri="{FF2B5EF4-FFF2-40B4-BE49-F238E27FC236}">
                <a16:creationId xmlns:a16="http://schemas.microsoft.com/office/drawing/2014/main" id="{15178E74-B8BF-D4EE-8A33-3BC7D8097692}"/>
              </a:ext>
            </a:extLst>
          </p:cNvPr>
          <p:cNvPicPr/>
          <p:nvPr/>
        </p:nvPicPr>
        <p:blipFill>
          <a:blip r:embed="rId2"/>
          <a:srcRect/>
          <a:stretch>
            <a:fillRect/>
          </a:stretch>
        </p:blipFill>
        <p:spPr bwMode="auto">
          <a:xfrm>
            <a:off x="5339916" y="1893633"/>
            <a:ext cx="1512168" cy="1233699"/>
          </a:xfrm>
          <a:prstGeom prst="rect">
            <a:avLst/>
          </a:prstGeom>
          <a:noFill/>
          <a:ln w="9525">
            <a:noFill/>
            <a:miter lim="800000"/>
            <a:headEnd/>
            <a:tailEnd/>
          </a:ln>
        </p:spPr>
      </p:pic>
    </p:spTree>
    <p:extLst>
      <p:ext uri="{BB962C8B-B14F-4D97-AF65-F5344CB8AC3E}">
        <p14:creationId xmlns:p14="http://schemas.microsoft.com/office/powerpoint/2010/main" val="318636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7199-B4EA-DB2F-0071-67A1E5447D55}"/>
              </a:ext>
            </a:extLst>
          </p:cNvPr>
          <p:cNvSpPr>
            <a:spLocks noGrp="1"/>
          </p:cNvSpPr>
          <p:nvPr>
            <p:ph type="title"/>
          </p:nvPr>
        </p:nvSpPr>
        <p:spPr>
          <a:xfrm>
            <a:off x="2695074" y="365125"/>
            <a:ext cx="8658726" cy="1325563"/>
          </a:xfrm>
        </p:spPr>
        <p:txBody>
          <a:bodyPr/>
          <a:lstStyle/>
          <a:p>
            <a:r>
              <a:rPr lang="en-IN" dirty="0">
                <a:solidFill>
                  <a:srgbClr val="FFFF00"/>
                </a:solidFill>
              </a:rPr>
              <a:t>Zinc oxide eugenol dressing</a:t>
            </a:r>
          </a:p>
        </p:txBody>
      </p:sp>
      <p:sp>
        <p:nvSpPr>
          <p:cNvPr id="3" name="Content Placeholder 2">
            <a:extLst>
              <a:ext uri="{FF2B5EF4-FFF2-40B4-BE49-F238E27FC236}">
                <a16:creationId xmlns:a16="http://schemas.microsoft.com/office/drawing/2014/main" id="{CC746B79-4648-612C-537A-C7EC83FE2BD4}"/>
              </a:ext>
            </a:extLst>
          </p:cNvPr>
          <p:cNvSpPr>
            <a:spLocks noGrp="1"/>
          </p:cNvSpPr>
          <p:nvPr>
            <p:ph idx="1"/>
          </p:nvPr>
        </p:nvSpPr>
        <p:spPr>
          <a:xfrm>
            <a:off x="2319688" y="1443788"/>
            <a:ext cx="9034112" cy="5168767"/>
          </a:xfrm>
        </p:spPr>
        <p:txBody>
          <a:bodyPr/>
          <a:lstStyle/>
          <a:p>
            <a:pPr marL="0" indent="0" algn="just">
              <a:buNone/>
            </a:pPr>
            <a:r>
              <a:rPr lang="en-IN" dirty="0">
                <a:solidFill>
                  <a:schemeClr val="bg1">
                    <a:lumMod val="75000"/>
                  </a:schemeClr>
                </a:solidFill>
              </a:rPr>
              <a:t>The powder-liquid dressing is prepared by mixing the powder and liquid. </a:t>
            </a:r>
          </a:p>
          <a:p>
            <a:pPr marL="0" indent="0" algn="just">
              <a:buNone/>
            </a:pPr>
            <a:r>
              <a:rPr lang="en-IN" dirty="0">
                <a:solidFill>
                  <a:srgbClr val="92D050"/>
                </a:solidFill>
              </a:rPr>
              <a:t>The powder consists of:</a:t>
            </a:r>
          </a:p>
          <a:p>
            <a:pPr algn="just"/>
            <a:r>
              <a:rPr lang="en-IN" dirty="0">
                <a:solidFill>
                  <a:schemeClr val="bg1">
                    <a:lumMod val="75000"/>
                  </a:schemeClr>
                </a:solidFill>
              </a:rPr>
              <a:t>Zinc oxide, </a:t>
            </a:r>
          </a:p>
          <a:p>
            <a:pPr algn="just"/>
            <a:r>
              <a:rPr lang="en-IN" dirty="0">
                <a:solidFill>
                  <a:schemeClr val="bg1">
                    <a:lumMod val="75000"/>
                  </a:schemeClr>
                </a:solidFill>
              </a:rPr>
              <a:t>Tannic acid, </a:t>
            </a:r>
          </a:p>
          <a:p>
            <a:pPr algn="just"/>
            <a:r>
              <a:rPr lang="en-IN" dirty="0">
                <a:solidFill>
                  <a:schemeClr val="bg1">
                    <a:lumMod val="75000"/>
                  </a:schemeClr>
                </a:solidFill>
              </a:rPr>
              <a:t>Rosin, </a:t>
            </a:r>
          </a:p>
          <a:p>
            <a:pPr algn="just"/>
            <a:r>
              <a:rPr lang="en-IN" dirty="0">
                <a:solidFill>
                  <a:schemeClr val="bg1">
                    <a:lumMod val="75000"/>
                  </a:schemeClr>
                </a:solidFill>
              </a:rPr>
              <a:t>Kaolin, </a:t>
            </a:r>
          </a:p>
          <a:p>
            <a:pPr algn="just"/>
            <a:r>
              <a:rPr lang="en-IN" dirty="0">
                <a:solidFill>
                  <a:schemeClr val="bg1">
                    <a:lumMod val="75000"/>
                  </a:schemeClr>
                </a:solidFill>
              </a:rPr>
              <a:t>Zinc stearate, </a:t>
            </a:r>
          </a:p>
          <a:p>
            <a:pPr algn="just"/>
            <a:r>
              <a:rPr lang="en-IN" dirty="0">
                <a:solidFill>
                  <a:schemeClr val="bg1">
                    <a:lumMod val="75000"/>
                  </a:schemeClr>
                </a:solidFill>
              </a:rPr>
              <a:t>Cellulose </a:t>
            </a:r>
            <a:r>
              <a:rPr lang="en-IN" dirty="0" err="1">
                <a:solidFill>
                  <a:schemeClr val="bg1">
                    <a:lumMod val="75000"/>
                  </a:schemeClr>
                </a:solidFill>
              </a:rPr>
              <a:t>fibers</a:t>
            </a:r>
            <a:r>
              <a:rPr lang="en-IN" dirty="0">
                <a:solidFill>
                  <a:schemeClr val="bg1">
                    <a:lumMod val="75000"/>
                  </a:schemeClr>
                </a:solidFill>
              </a:rPr>
              <a:t> </a:t>
            </a:r>
          </a:p>
          <a:p>
            <a:pPr algn="just"/>
            <a:r>
              <a:rPr lang="en-IN" dirty="0">
                <a:solidFill>
                  <a:schemeClr val="bg1">
                    <a:lumMod val="75000"/>
                  </a:schemeClr>
                </a:solidFill>
              </a:rPr>
              <a:t>Asbestos. </a:t>
            </a:r>
          </a:p>
        </p:txBody>
      </p:sp>
    </p:spTree>
    <p:extLst>
      <p:ext uri="{BB962C8B-B14F-4D97-AF65-F5344CB8AC3E}">
        <p14:creationId xmlns:p14="http://schemas.microsoft.com/office/powerpoint/2010/main" val="63997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9CA08-DCB8-3A25-174D-F1B256F0792E}"/>
              </a:ext>
            </a:extLst>
          </p:cNvPr>
          <p:cNvSpPr>
            <a:spLocks noGrp="1"/>
          </p:cNvSpPr>
          <p:nvPr>
            <p:ph idx="1"/>
          </p:nvPr>
        </p:nvSpPr>
        <p:spPr>
          <a:xfrm>
            <a:off x="3195586" y="693019"/>
            <a:ext cx="8158213" cy="5483944"/>
          </a:xfrm>
        </p:spPr>
        <p:txBody>
          <a:bodyPr/>
          <a:lstStyle/>
          <a:p>
            <a:pPr marL="0" indent="0" algn="just">
              <a:lnSpc>
                <a:spcPct val="200000"/>
              </a:lnSpc>
              <a:buNone/>
            </a:pPr>
            <a:r>
              <a:rPr lang="en-IN" dirty="0">
                <a:solidFill>
                  <a:srgbClr val="92D050"/>
                </a:solidFill>
              </a:rPr>
              <a:t>The liquid contains </a:t>
            </a:r>
          </a:p>
          <a:p>
            <a:pPr algn="just">
              <a:lnSpc>
                <a:spcPct val="200000"/>
              </a:lnSpc>
            </a:pPr>
            <a:r>
              <a:rPr lang="en-IN" dirty="0">
                <a:solidFill>
                  <a:schemeClr val="bg1">
                    <a:lumMod val="75000"/>
                  </a:schemeClr>
                </a:solidFill>
              </a:rPr>
              <a:t>Eugenol, </a:t>
            </a:r>
          </a:p>
          <a:p>
            <a:pPr algn="just">
              <a:lnSpc>
                <a:spcPct val="200000"/>
              </a:lnSpc>
            </a:pPr>
            <a:r>
              <a:rPr lang="en-IN" dirty="0">
                <a:solidFill>
                  <a:schemeClr val="bg1">
                    <a:lumMod val="75000"/>
                  </a:schemeClr>
                </a:solidFill>
              </a:rPr>
              <a:t>Peanut oil, </a:t>
            </a:r>
          </a:p>
          <a:p>
            <a:pPr algn="just">
              <a:lnSpc>
                <a:spcPct val="200000"/>
              </a:lnSpc>
            </a:pPr>
            <a:r>
              <a:rPr lang="en-IN" dirty="0">
                <a:solidFill>
                  <a:schemeClr val="bg1">
                    <a:lumMod val="75000"/>
                  </a:schemeClr>
                </a:solidFill>
              </a:rPr>
              <a:t>Rosin. </a:t>
            </a:r>
          </a:p>
        </p:txBody>
      </p:sp>
    </p:spTree>
    <p:extLst>
      <p:ext uri="{BB962C8B-B14F-4D97-AF65-F5344CB8AC3E}">
        <p14:creationId xmlns:p14="http://schemas.microsoft.com/office/powerpoint/2010/main" val="367814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0AC7B-4BC6-1791-2C1F-F4E06051BC21}"/>
              </a:ext>
            </a:extLst>
          </p:cNvPr>
          <p:cNvSpPr>
            <a:spLocks noGrp="1"/>
          </p:cNvSpPr>
          <p:nvPr>
            <p:ph idx="1"/>
          </p:nvPr>
        </p:nvSpPr>
        <p:spPr>
          <a:xfrm>
            <a:off x="2781700" y="529389"/>
            <a:ext cx="8572099" cy="5938787"/>
          </a:xfrm>
        </p:spPr>
        <p:txBody>
          <a:bodyPr>
            <a:normAutofit/>
          </a:bodyPr>
          <a:lstStyle/>
          <a:p>
            <a:pPr marL="0" indent="0">
              <a:buNone/>
            </a:pPr>
            <a:r>
              <a:rPr lang="en-IN" dirty="0">
                <a:solidFill>
                  <a:schemeClr val="bg1">
                    <a:lumMod val="75000"/>
                  </a:schemeClr>
                </a:solidFill>
              </a:rPr>
              <a:t>The specific functions of its components are:</a:t>
            </a:r>
          </a:p>
          <a:p>
            <a:pPr>
              <a:lnSpc>
                <a:spcPct val="150000"/>
              </a:lnSpc>
            </a:pPr>
            <a:r>
              <a:rPr lang="en-IN" dirty="0">
                <a:solidFill>
                  <a:srgbClr val="92D050"/>
                </a:solidFill>
              </a:rPr>
              <a:t>Zinc oxide: </a:t>
            </a:r>
            <a:r>
              <a:rPr lang="en-IN" dirty="0">
                <a:solidFill>
                  <a:schemeClr val="bg1">
                    <a:lumMod val="75000"/>
                  </a:schemeClr>
                </a:solidFill>
              </a:rPr>
              <a:t>antiseptic and astringent.</a:t>
            </a:r>
          </a:p>
          <a:p>
            <a:pPr>
              <a:lnSpc>
                <a:spcPct val="150000"/>
              </a:lnSpc>
            </a:pPr>
            <a:r>
              <a:rPr lang="en-IN" dirty="0">
                <a:solidFill>
                  <a:srgbClr val="92D050"/>
                </a:solidFill>
              </a:rPr>
              <a:t>Tannic acid: </a:t>
            </a:r>
            <a:r>
              <a:rPr lang="en-IN" dirty="0">
                <a:solidFill>
                  <a:schemeClr val="bg1">
                    <a:lumMod val="75000"/>
                  </a:schemeClr>
                </a:solidFill>
              </a:rPr>
              <a:t>haemostatic.</a:t>
            </a:r>
          </a:p>
          <a:p>
            <a:pPr>
              <a:lnSpc>
                <a:spcPct val="150000"/>
              </a:lnSpc>
            </a:pPr>
            <a:r>
              <a:rPr lang="en-IN" dirty="0">
                <a:solidFill>
                  <a:srgbClr val="92D050"/>
                </a:solidFill>
              </a:rPr>
              <a:t>Rosin: </a:t>
            </a:r>
            <a:r>
              <a:rPr lang="en-IN" dirty="0">
                <a:solidFill>
                  <a:schemeClr val="bg1">
                    <a:lumMod val="75000"/>
                  </a:schemeClr>
                </a:solidFill>
              </a:rPr>
              <a:t>filler, increases strength and speeds the reaction.</a:t>
            </a:r>
          </a:p>
          <a:p>
            <a:pPr>
              <a:lnSpc>
                <a:spcPct val="150000"/>
              </a:lnSpc>
            </a:pPr>
            <a:r>
              <a:rPr lang="en-IN" dirty="0">
                <a:solidFill>
                  <a:srgbClr val="92D050"/>
                </a:solidFill>
              </a:rPr>
              <a:t>Asbestos: </a:t>
            </a:r>
            <a:r>
              <a:rPr lang="en-IN" dirty="0">
                <a:solidFill>
                  <a:schemeClr val="bg1">
                    <a:lumMod val="75000"/>
                  </a:schemeClr>
                </a:solidFill>
              </a:rPr>
              <a:t>binder and filler.</a:t>
            </a:r>
          </a:p>
          <a:p>
            <a:pPr>
              <a:lnSpc>
                <a:spcPct val="150000"/>
              </a:lnSpc>
            </a:pPr>
            <a:r>
              <a:rPr lang="en-IN" dirty="0">
                <a:solidFill>
                  <a:srgbClr val="92D050"/>
                </a:solidFill>
              </a:rPr>
              <a:t>Cellulose </a:t>
            </a:r>
            <a:r>
              <a:rPr lang="en-IN" dirty="0" err="1">
                <a:solidFill>
                  <a:srgbClr val="92D050"/>
                </a:solidFill>
              </a:rPr>
              <a:t>fibers</a:t>
            </a:r>
            <a:r>
              <a:rPr lang="en-IN" dirty="0">
                <a:solidFill>
                  <a:srgbClr val="92D050"/>
                </a:solidFill>
              </a:rPr>
              <a:t>: </a:t>
            </a:r>
            <a:r>
              <a:rPr lang="en-IN" dirty="0">
                <a:solidFill>
                  <a:schemeClr val="bg1">
                    <a:lumMod val="75000"/>
                  </a:schemeClr>
                </a:solidFill>
              </a:rPr>
              <a:t>improve setting.</a:t>
            </a:r>
          </a:p>
          <a:p>
            <a:pPr>
              <a:lnSpc>
                <a:spcPct val="150000"/>
              </a:lnSpc>
            </a:pPr>
            <a:r>
              <a:rPr lang="en-IN" dirty="0">
                <a:solidFill>
                  <a:srgbClr val="92D050"/>
                </a:solidFill>
              </a:rPr>
              <a:t>Eugenol: </a:t>
            </a:r>
            <a:r>
              <a:rPr lang="en-IN" dirty="0" err="1">
                <a:solidFill>
                  <a:schemeClr val="bg1">
                    <a:lumMod val="75000"/>
                  </a:schemeClr>
                </a:solidFill>
              </a:rPr>
              <a:t>anesthetic</a:t>
            </a:r>
            <a:r>
              <a:rPr lang="en-IN" dirty="0">
                <a:solidFill>
                  <a:schemeClr val="bg1">
                    <a:lumMod val="75000"/>
                  </a:schemeClr>
                </a:solidFill>
              </a:rPr>
              <a:t>, antiseptic, and obtundent. </a:t>
            </a:r>
          </a:p>
          <a:p>
            <a:pPr>
              <a:lnSpc>
                <a:spcPct val="150000"/>
              </a:lnSpc>
            </a:pPr>
            <a:r>
              <a:rPr lang="en-IN" dirty="0">
                <a:solidFill>
                  <a:srgbClr val="92D050"/>
                </a:solidFill>
              </a:rPr>
              <a:t>Peanut oil: </a:t>
            </a:r>
            <a:r>
              <a:rPr lang="en-IN" dirty="0">
                <a:solidFill>
                  <a:schemeClr val="bg1">
                    <a:lumMod val="75000"/>
                  </a:schemeClr>
                </a:solidFill>
              </a:rPr>
              <a:t>regulates the setting time.</a:t>
            </a:r>
            <a:endParaRPr lang="en-IN" dirty="0"/>
          </a:p>
          <a:p>
            <a:endParaRPr lang="en-IN" dirty="0"/>
          </a:p>
        </p:txBody>
      </p:sp>
    </p:spTree>
    <p:extLst>
      <p:ext uri="{BB962C8B-B14F-4D97-AF65-F5344CB8AC3E}">
        <p14:creationId xmlns:p14="http://schemas.microsoft.com/office/powerpoint/2010/main" val="97090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9967A-F229-099D-176E-9E9D5E6317A7}"/>
              </a:ext>
            </a:extLst>
          </p:cNvPr>
          <p:cNvSpPr>
            <a:spLocks noGrp="1"/>
          </p:cNvSpPr>
          <p:nvPr>
            <p:ph idx="1"/>
          </p:nvPr>
        </p:nvSpPr>
        <p:spPr>
          <a:xfrm>
            <a:off x="2560318" y="508960"/>
            <a:ext cx="9149615" cy="5840079"/>
          </a:xfrm>
        </p:spPr>
        <p:txBody>
          <a:bodyPr>
            <a:normAutofit/>
          </a:bodyPr>
          <a:lstStyle/>
          <a:p>
            <a:pPr>
              <a:lnSpc>
                <a:spcPct val="150000"/>
              </a:lnSpc>
            </a:pPr>
            <a:r>
              <a:rPr lang="en-US" dirty="0">
                <a:solidFill>
                  <a:schemeClr val="bg1">
                    <a:lumMod val="75000"/>
                  </a:schemeClr>
                </a:solidFill>
              </a:rPr>
              <a:t>The setting reaction between zinc oxide and eugenol results in the formation of zinc </a:t>
            </a:r>
            <a:r>
              <a:rPr lang="en-US" dirty="0" err="1">
                <a:solidFill>
                  <a:schemeClr val="bg1">
                    <a:lumMod val="75000"/>
                  </a:schemeClr>
                </a:solidFill>
              </a:rPr>
              <a:t>eugenolate</a:t>
            </a:r>
            <a:r>
              <a:rPr lang="en-US" dirty="0">
                <a:solidFill>
                  <a:schemeClr val="bg1">
                    <a:lumMod val="75000"/>
                  </a:schemeClr>
                </a:solidFill>
              </a:rPr>
              <a:t>. </a:t>
            </a:r>
          </a:p>
          <a:p>
            <a:pPr>
              <a:lnSpc>
                <a:spcPct val="150000"/>
              </a:lnSpc>
            </a:pPr>
            <a:r>
              <a:rPr lang="en-US" dirty="0">
                <a:solidFill>
                  <a:schemeClr val="bg1">
                    <a:lumMod val="75000"/>
                  </a:schemeClr>
                </a:solidFill>
              </a:rPr>
              <a:t>After the completion of the reaction, some eugenol remains un-reacted, which may induce a burning sensation or allergic reaction in the mucosa. </a:t>
            </a:r>
          </a:p>
          <a:p>
            <a:pPr>
              <a:lnSpc>
                <a:spcPct val="150000"/>
              </a:lnSpc>
            </a:pPr>
            <a:r>
              <a:rPr lang="en-US" dirty="0">
                <a:solidFill>
                  <a:schemeClr val="bg1">
                    <a:lumMod val="75000"/>
                  </a:schemeClr>
                </a:solidFill>
              </a:rPr>
              <a:t>Tannic acid is added in the dressing material as a hemostatic agent, but its systemic absorption is associated with liver disease". </a:t>
            </a:r>
            <a:endParaRPr lang="en-IN" dirty="0">
              <a:solidFill>
                <a:schemeClr val="bg1">
                  <a:lumMod val="75000"/>
                </a:schemeClr>
              </a:solidFill>
            </a:endParaRPr>
          </a:p>
        </p:txBody>
      </p:sp>
    </p:spTree>
    <p:extLst>
      <p:ext uri="{BB962C8B-B14F-4D97-AF65-F5344CB8AC3E}">
        <p14:creationId xmlns:p14="http://schemas.microsoft.com/office/powerpoint/2010/main" val="4010636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99326-1442-5DE2-D4E2-1604793C1057}"/>
              </a:ext>
            </a:extLst>
          </p:cNvPr>
          <p:cNvSpPr>
            <a:spLocks noGrp="1"/>
          </p:cNvSpPr>
          <p:nvPr>
            <p:ph idx="1"/>
          </p:nvPr>
        </p:nvSpPr>
        <p:spPr>
          <a:xfrm>
            <a:off x="2646946" y="442762"/>
            <a:ext cx="8706853" cy="5734201"/>
          </a:xfrm>
        </p:spPr>
        <p:txBody>
          <a:bodyPr>
            <a:normAutofit fontScale="92500" lnSpcReduction="10000"/>
          </a:bodyPr>
          <a:lstStyle/>
          <a:p>
            <a:pPr algn="just">
              <a:lnSpc>
                <a:spcPct val="150000"/>
              </a:lnSpc>
            </a:pPr>
            <a:r>
              <a:rPr lang="en-US" dirty="0">
                <a:solidFill>
                  <a:schemeClr val="bg1">
                    <a:lumMod val="75000"/>
                  </a:schemeClr>
                </a:solidFill>
              </a:rPr>
              <a:t>Asbestos, which was added as a filler, is toxic and has been associated with the development of asbestosis, lung cancer and mesothelioma ". </a:t>
            </a:r>
          </a:p>
          <a:p>
            <a:pPr algn="just">
              <a:lnSpc>
                <a:spcPct val="150000"/>
              </a:lnSpc>
            </a:pPr>
            <a:r>
              <a:rPr lang="en-US" dirty="0">
                <a:solidFill>
                  <a:schemeClr val="bg1">
                    <a:lumMod val="75000"/>
                  </a:schemeClr>
                </a:solidFill>
              </a:rPr>
              <a:t>Hence, it is no more added in periodontal dressing materials. </a:t>
            </a:r>
          </a:p>
          <a:p>
            <a:pPr algn="just">
              <a:lnSpc>
                <a:spcPct val="150000"/>
              </a:lnSpc>
            </a:pPr>
            <a:r>
              <a:rPr lang="en-US" dirty="0">
                <a:solidFill>
                  <a:schemeClr val="bg1">
                    <a:lumMod val="75000"/>
                  </a:schemeClr>
                </a:solidFill>
              </a:rPr>
              <a:t>On the other hand, some components, such as zinc acetate, which acts as an accelerator for the reaction have been added in new dressing materials. </a:t>
            </a:r>
          </a:p>
          <a:p>
            <a:pPr algn="just">
              <a:lnSpc>
                <a:spcPct val="150000"/>
              </a:lnSpc>
            </a:pPr>
            <a:r>
              <a:rPr lang="en-US" dirty="0">
                <a:solidFill>
                  <a:schemeClr val="bg1">
                    <a:lumMod val="75000"/>
                  </a:schemeClr>
                </a:solidFill>
              </a:rPr>
              <a:t>The examples of these dressings are Wards </a:t>
            </a:r>
            <a:r>
              <a:rPr lang="en-US" dirty="0" err="1">
                <a:solidFill>
                  <a:schemeClr val="bg1">
                    <a:lumMod val="75000"/>
                  </a:schemeClr>
                </a:solidFill>
              </a:rPr>
              <a:t>wondrpak</a:t>
            </a:r>
            <a:r>
              <a:rPr lang="en-US" dirty="0">
                <a:solidFill>
                  <a:schemeClr val="bg1">
                    <a:lumMod val="75000"/>
                  </a:schemeClr>
                </a:solidFill>
              </a:rPr>
              <a:t>, Kirkland formula, </a:t>
            </a:r>
            <a:r>
              <a:rPr lang="en-US" dirty="0" err="1">
                <a:solidFill>
                  <a:schemeClr val="bg1">
                    <a:lumMod val="75000"/>
                  </a:schemeClr>
                </a:solidFill>
              </a:rPr>
              <a:t>Peridress</a:t>
            </a:r>
            <a:r>
              <a:rPr lang="en-US" dirty="0">
                <a:solidFill>
                  <a:schemeClr val="bg1">
                    <a:lumMod val="75000"/>
                  </a:schemeClr>
                </a:solidFill>
              </a:rPr>
              <a:t>, and PPC.</a:t>
            </a:r>
            <a:endParaRPr lang="en-IN" dirty="0">
              <a:solidFill>
                <a:schemeClr val="bg1">
                  <a:lumMod val="75000"/>
                </a:schemeClr>
              </a:solidFill>
            </a:endParaRPr>
          </a:p>
        </p:txBody>
      </p:sp>
    </p:spTree>
    <p:extLst>
      <p:ext uri="{BB962C8B-B14F-4D97-AF65-F5344CB8AC3E}">
        <p14:creationId xmlns:p14="http://schemas.microsoft.com/office/powerpoint/2010/main" val="151605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CCCC-52E8-F1FB-3CB0-AB6515DDF8A9}"/>
              </a:ext>
            </a:extLst>
          </p:cNvPr>
          <p:cNvSpPr>
            <a:spLocks noGrp="1"/>
          </p:cNvSpPr>
          <p:nvPr>
            <p:ph type="title"/>
          </p:nvPr>
        </p:nvSpPr>
        <p:spPr>
          <a:xfrm>
            <a:off x="2627697" y="365125"/>
            <a:ext cx="8726102" cy="1325563"/>
          </a:xfrm>
        </p:spPr>
        <p:txBody>
          <a:bodyPr/>
          <a:lstStyle/>
          <a:p>
            <a:r>
              <a:rPr lang="en-IN" dirty="0">
                <a:solidFill>
                  <a:srgbClr val="FFFF00"/>
                </a:solidFill>
              </a:rPr>
              <a:t>Paste form</a:t>
            </a:r>
          </a:p>
        </p:txBody>
      </p:sp>
      <p:sp>
        <p:nvSpPr>
          <p:cNvPr id="3" name="Content Placeholder 2">
            <a:extLst>
              <a:ext uri="{FF2B5EF4-FFF2-40B4-BE49-F238E27FC236}">
                <a16:creationId xmlns:a16="http://schemas.microsoft.com/office/drawing/2014/main" id="{2ABA636B-B263-BDB6-07B7-75769C99DE11}"/>
              </a:ext>
            </a:extLst>
          </p:cNvPr>
          <p:cNvSpPr>
            <a:spLocks noGrp="1"/>
          </p:cNvSpPr>
          <p:nvPr>
            <p:ph idx="1"/>
          </p:nvPr>
        </p:nvSpPr>
        <p:spPr>
          <a:xfrm>
            <a:off x="2531444" y="1825625"/>
            <a:ext cx="8822356" cy="4351338"/>
          </a:xfrm>
        </p:spPr>
        <p:txBody>
          <a:bodyPr/>
          <a:lstStyle/>
          <a:p>
            <a:pPr algn="just">
              <a:lnSpc>
                <a:spcPct val="150000"/>
              </a:lnSpc>
              <a:buFont typeface="Wingdings" panose="05000000000000000000" pitchFamily="2" charset="2"/>
              <a:buChar char="v"/>
            </a:pPr>
            <a:r>
              <a:rPr lang="en-IN" dirty="0">
                <a:solidFill>
                  <a:schemeClr val="bg1">
                    <a:lumMod val="75000"/>
                  </a:schemeClr>
                </a:solidFill>
              </a:rPr>
              <a:t>These are supplied in two paste system. </a:t>
            </a:r>
          </a:p>
          <a:p>
            <a:pPr algn="just">
              <a:lnSpc>
                <a:spcPct val="150000"/>
              </a:lnSpc>
            </a:pPr>
            <a:r>
              <a:rPr lang="en-IN" dirty="0">
                <a:solidFill>
                  <a:schemeClr val="bg1">
                    <a:lumMod val="75000"/>
                  </a:schemeClr>
                </a:solidFill>
              </a:rPr>
              <a:t>One tube contains: </a:t>
            </a:r>
          </a:p>
          <a:p>
            <a:pPr algn="just">
              <a:lnSpc>
                <a:spcPct val="150000"/>
              </a:lnSpc>
            </a:pPr>
            <a:r>
              <a:rPr lang="en-IN" dirty="0">
                <a:solidFill>
                  <a:schemeClr val="bg1">
                    <a:lumMod val="75000"/>
                  </a:schemeClr>
                </a:solidFill>
              </a:rPr>
              <a:t>Base zinc oxide (87%)</a:t>
            </a:r>
          </a:p>
          <a:p>
            <a:pPr algn="just">
              <a:lnSpc>
                <a:spcPct val="150000"/>
              </a:lnSpc>
            </a:pPr>
            <a:r>
              <a:rPr lang="en-IN" dirty="0">
                <a:solidFill>
                  <a:schemeClr val="bg1">
                    <a:lumMod val="75000"/>
                  </a:schemeClr>
                </a:solidFill>
              </a:rPr>
              <a:t>Fixed vegetable or mineral oil (13%). </a:t>
            </a:r>
          </a:p>
          <a:p>
            <a:pPr algn="just">
              <a:lnSpc>
                <a:spcPct val="150000"/>
              </a:lnSpc>
            </a:pPr>
            <a:r>
              <a:rPr lang="en-IN" dirty="0">
                <a:solidFill>
                  <a:schemeClr val="bg1">
                    <a:lumMod val="75000"/>
                  </a:schemeClr>
                </a:solidFill>
              </a:rPr>
              <a:t>It also contains</a:t>
            </a:r>
            <a:r>
              <a:rPr lang="en-IN" dirty="0">
                <a:solidFill>
                  <a:srgbClr val="92D050"/>
                </a:solidFill>
              </a:rPr>
              <a:t> </a:t>
            </a:r>
            <a:r>
              <a:rPr lang="en-IN" dirty="0" err="1">
                <a:solidFill>
                  <a:srgbClr val="92D050"/>
                </a:solidFill>
              </a:rPr>
              <a:t>lorothidol</a:t>
            </a:r>
            <a:r>
              <a:rPr lang="en-IN" dirty="0">
                <a:solidFill>
                  <a:srgbClr val="92D050"/>
                </a:solidFill>
              </a:rPr>
              <a:t> </a:t>
            </a:r>
            <a:r>
              <a:rPr lang="en-IN" dirty="0">
                <a:solidFill>
                  <a:schemeClr val="bg1">
                    <a:lumMod val="75000"/>
                  </a:schemeClr>
                </a:solidFill>
              </a:rPr>
              <a:t>as a fungicide. </a:t>
            </a:r>
          </a:p>
        </p:txBody>
      </p:sp>
    </p:spTree>
    <p:extLst>
      <p:ext uri="{BB962C8B-B14F-4D97-AF65-F5344CB8AC3E}">
        <p14:creationId xmlns:p14="http://schemas.microsoft.com/office/powerpoint/2010/main" val="420444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A6169-047E-449F-91E4-5668F4E3443B}"/>
              </a:ext>
            </a:extLst>
          </p:cNvPr>
          <p:cNvSpPr>
            <a:spLocks noGrp="1"/>
          </p:cNvSpPr>
          <p:nvPr>
            <p:ph idx="1"/>
          </p:nvPr>
        </p:nvSpPr>
        <p:spPr>
          <a:xfrm>
            <a:off x="2666198" y="741145"/>
            <a:ext cx="8687602" cy="5435818"/>
          </a:xfrm>
        </p:spPr>
        <p:txBody>
          <a:bodyPr>
            <a:normAutofit/>
          </a:bodyPr>
          <a:lstStyle/>
          <a:p>
            <a:pPr marL="0" indent="0" algn="just">
              <a:lnSpc>
                <a:spcPct val="150000"/>
              </a:lnSpc>
              <a:buNone/>
            </a:pPr>
            <a:r>
              <a:rPr lang="en-IN" dirty="0">
                <a:solidFill>
                  <a:schemeClr val="bg1">
                    <a:lumMod val="75000"/>
                  </a:schemeClr>
                </a:solidFill>
              </a:rPr>
              <a:t>The other tube contains an accelerator which is</a:t>
            </a:r>
          </a:p>
          <a:p>
            <a:pPr algn="just">
              <a:lnSpc>
                <a:spcPct val="150000"/>
              </a:lnSpc>
            </a:pPr>
            <a:r>
              <a:rPr lang="en-IN" dirty="0">
                <a:solidFill>
                  <a:schemeClr val="bg1">
                    <a:lumMod val="75000"/>
                  </a:schemeClr>
                </a:solidFill>
              </a:rPr>
              <a:t>Oil of clove or eugenol (12%). </a:t>
            </a:r>
          </a:p>
          <a:p>
            <a:pPr algn="just">
              <a:lnSpc>
                <a:spcPct val="150000"/>
              </a:lnSpc>
            </a:pPr>
            <a:r>
              <a:rPr lang="en-IN" dirty="0">
                <a:solidFill>
                  <a:schemeClr val="bg1">
                    <a:lumMod val="75000"/>
                  </a:schemeClr>
                </a:solidFill>
              </a:rPr>
              <a:t>Gum or polymerized rosin (50%), </a:t>
            </a:r>
          </a:p>
          <a:p>
            <a:pPr algn="just">
              <a:lnSpc>
                <a:spcPct val="150000"/>
              </a:lnSpc>
            </a:pPr>
            <a:r>
              <a:rPr lang="en-IN" dirty="0">
                <a:solidFill>
                  <a:schemeClr val="bg1">
                    <a:lumMod val="75000"/>
                  </a:schemeClr>
                </a:solidFill>
              </a:rPr>
              <a:t>Filler (silica type) (20%), </a:t>
            </a:r>
          </a:p>
          <a:p>
            <a:pPr algn="just">
              <a:lnSpc>
                <a:spcPct val="150000"/>
              </a:lnSpc>
            </a:pPr>
            <a:r>
              <a:rPr lang="en-IN" dirty="0">
                <a:solidFill>
                  <a:schemeClr val="bg1">
                    <a:lumMod val="75000"/>
                  </a:schemeClr>
                </a:solidFill>
              </a:rPr>
              <a:t>Lanolin (3%), </a:t>
            </a:r>
          </a:p>
          <a:p>
            <a:pPr algn="just">
              <a:lnSpc>
                <a:spcPct val="150000"/>
              </a:lnSpc>
            </a:pPr>
            <a:r>
              <a:rPr lang="en-IN" dirty="0">
                <a:solidFill>
                  <a:schemeClr val="bg1">
                    <a:lumMod val="75000"/>
                  </a:schemeClr>
                </a:solidFill>
              </a:rPr>
              <a:t>Non-ionizing carboxylic acids </a:t>
            </a:r>
          </a:p>
          <a:p>
            <a:pPr algn="just">
              <a:lnSpc>
                <a:spcPct val="150000"/>
              </a:lnSpc>
            </a:pPr>
            <a:r>
              <a:rPr lang="en-IN" dirty="0" err="1">
                <a:solidFill>
                  <a:schemeClr val="bg1">
                    <a:lumMod val="75000"/>
                  </a:schemeClr>
                </a:solidFill>
              </a:rPr>
              <a:t>Chlorothymol</a:t>
            </a:r>
            <a:r>
              <a:rPr lang="en-IN" dirty="0">
                <a:solidFill>
                  <a:schemeClr val="bg1">
                    <a:lumMod val="75000"/>
                  </a:schemeClr>
                </a:solidFill>
              </a:rPr>
              <a:t> (bacteriostatic agent)</a:t>
            </a:r>
          </a:p>
          <a:p>
            <a:endParaRPr lang="en-IN" dirty="0"/>
          </a:p>
        </p:txBody>
      </p:sp>
    </p:spTree>
    <p:extLst>
      <p:ext uri="{BB962C8B-B14F-4D97-AF65-F5344CB8AC3E}">
        <p14:creationId xmlns:p14="http://schemas.microsoft.com/office/powerpoint/2010/main" val="251323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F984-8A72-01D0-107C-1999EBF4A165}"/>
              </a:ext>
            </a:extLst>
          </p:cNvPr>
          <p:cNvSpPr>
            <a:spLocks noGrp="1"/>
          </p:cNvSpPr>
          <p:nvPr>
            <p:ph type="title"/>
          </p:nvPr>
        </p:nvSpPr>
        <p:spPr>
          <a:xfrm>
            <a:off x="2723948" y="365125"/>
            <a:ext cx="8629851" cy="1325563"/>
          </a:xfrm>
        </p:spPr>
        <p:txBody>
          <a:bodyPr/>
          <a:lstStyle/>
          <a:p>
            <a:r>
              <a:rPr lang="en-IN" dirty="0">
                <a:solidFill>
                  <a:srgbClr val="FFFF00"/>
                </a:solidFill>
              </a:rPr>
              <a:t>Disadvantages of zinc oxide eugenol dressing material:</a:t>
            </a:r>
          </a:p>
        </p:txBody>
      </p:sp>
      <p:sp>
        <p:nvSpPr>
          <p:cNvPr id="3" name="Content Placeholder 2">
            <a:extLst>
              <a:ext uri="{FF2B5EF4-FFF2-40B4-BE49-F238E27FC236}">
                <a16:creationId xmlns:a16="http://schemas.microsoft.com/office/drawing/2014/main" id="{3938DABB-0E19-D1FC-9900-41B40B038366}"/>
              </a:ext>
            </a:extLst>
          </p:cNvPr>
          <p:cNvSpPr>
            <a:spLocks noGrp="1"/>
          </p:cNvSpPr>
          <p:nvPr>
            <p:ph idx="1"/>
          </p:nvPr>
        </p:nvSpPr>
        <p:spPr>
          <a:xfrm>
            <a:off x="2310062" y="1617044"/>
            <a:ext cx="9043737" cy="4875831"/>
          </a:xfrm>
        </p:spPr>
        <p:txBody>
          <a:bodyPr>
            <a:normAutofit lnSpcReduction="10000"/>
          </a:bodyPr>
          <a:lstStyle/>
          <a:p>
            <a:pPr algn="just">
              <a:lnSpc>
                <a:spcPct val="150000"/>
              </a:lnSpc>
            </a:pPr>
            <a:r>
              <a:rPr lang="en-US" dirty="0">
                <a:solidFill>
                  <a:schemeClr val="bg1">
                    <a:lumMod val="75000"/>
                  </a:schemeClr>
                </a:solidFill>
              </a:rPr>
              <a:t>There are some problems associated with the use of eugenol containing dressing material</a:t>
            </a:r>
          </a:p>
          <a:p>
            <a:pPr algn="just">
              <a:lnSpc>
                <a:spcPct val="150000"/>
              </a:lnSpc>
            </a:pPr>
            <a:r>
              <a:rPr lang="en-US" dirty="0">
                <a:solidFill>
                  <a:schemeClr val="bg1">
                    <a:lumMod val="75000"/>
                  </a:schemeClr>
                </a:solidFill>
              </a:rPr>
              <a:t>The taste of the material is spicy, which is </a:t>
            </a:r>
            <a:r>
              <a:rPr lang="en-US" dirty="0" err="1">
                <a:solidFill>
                  <a:schemeClr val="bg1">
                    <a:lumMod val="75000"/>
                  </a:schemeClr>
                </a:solidFill>
              </a:rPr>
              <a:t>unpleasant.In</a:t>
            </a:r>
            <a:r>
              <a:rPr lang="en-US" dirty="0">
                <a:solidFill>
                  <a:schemeClr val="bg1">
                    <a:lumMod val="75000"/>
                  </a:schemeClr>
                </a:solidFill>
              </a:rPr>
              <a:t> some patients, </a:t>
            </a:r>
          </a:p>
          <a:p>
            <a:pPr algn="just">
              <a:lnSpc>
                <a:spcPct val="150000"/>
              </a:lnSpc>
            </a:pPr>
            <a:r>
              <a:rPr lang="en-US" dirty="0">
                <a:solidFill>
                  <a:schemeClr val="bg1">
                    <a:lumMod val="75000"/>
                  </a:schemeClr>
                </a:solidFill>
              </a:rPr>
              <a:t>It causes a burning sensation.</a:t>
            </a:r>
          </a:p>
          <a:p>
            <a:pPr algn="just">
              <a:lnSpc>
                <a:spcPct val="150000"/>
              </a:lnSpc>
            </a:pPr>
            <a:r>
              <a:rPr lang="en-US" dirty="0">
                <a:solidFill>
                  <a:schemeClr val="bg1">
                    <a:lumMod val="75000"/>
                  </a:schemeClr>
                </a:solidFill>
              </a:rPr>
              <a:t>It lacks adequate smoothness. </a:t>
            </a:r>
          </a:p>
          <a:p>
            <a:pPr algn="just">
              <a:lnSpc>
                <a:spcPct val="150000"/>
              </a:lnSpc>
            </a:pPr>
            <a:r>
              <a:rPr lang="en-US" dirty="0">
                <a:solidFill>
                  <a:schemeClr val="bg1">
                    <a:lumMod val="75000"/>
                  </a:schemeClr>
                </a:solidFill>
              </a:rPr>
              <a:t>It is difficult to </a:t>
            </a:r>
            <a:r>
              <a:rPr lang="en-US" dirty="0" err="1">
                <a:solidFill>
                  <a:schemeClr val="bg1">
                    <a:lumMod val="75000"/>
                  </a:schemeClr>
                </a:solidFill>
              </a:rPr>
              <a:t>adapt.It</a:t>
            </a:r>
            <a:r>
              <a:rPr lang="en-US" dirty="0">
                <a:solidFill>
                  <a:schemeClr val="bg1">
                    <a:lumMod val="75000"/>
                  </a:schemeClr>
                </a:solidFill>
              </a:rPr>
              <a:t> has more chances of fracturing</a:t>
            </a:r>
            <a:endParaRPr lang="en-IN" dirty="0">
              <a:solidFill>
                <a:schemeClr val="bg1">
                  <a:lumMod val="75000"/>
                </a:schemeClr>
              </a:solidFill>
            </a:endParaRPr>
          </a:p>
        </p:txBody>
      </p:sp>
    </p:spTree>
    <p:extLst>
      <p:ext uri="{BB962C8B-B14F-4D97-AF65-F5344CB8AC3E}">
        <p14:creationId xmlns:p14="http://schemas.microsoft.com/office/powerpoint/2010/main" val="256529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ED0F-F145-4CDD-5D23-97CAA8A7EDF7}"/>
              </a:ext>
            </a:extLst>
          </p:cNvPr>
          <p:cNvSpPr>
            <a:spLocks noGrp="1"/>
          </p:cNvSpPr>
          <p:nvPr>
            <p:ph type="title"/>
          </p:nvPr>
        </p:nvSpPr>
        <p:spPr>
          <a:xfrm>
            <a:off x="2589196" y="365125"/>
            <a:ext cx="8764604" cy="1325563"/>
          </a:xfrm>
        </p:spPr>
        <p:txBody>
          <a:bodyPr/>
          <a:lstStyle/>
          <a:p>
            <a:r>
              <a:rPr lang="en-IN" dirty="0">
                <a:solidFill>
                  <a:srgbClr val="FFFF00"/>
                </a:solidFill>
              </a:rPr>
              <a:t>Zinc oxide non-eugenol dressings</a:t>
            </a:r>
          </a:p>
        </p:txBody>
      </p:sp>
      <p:sp>
        <p:nvSpPr>
          <p:cNvPr id="3" name="Content Placeholder 2">
            <a:extLst>
              <a:ext uri="{FF2B5EF4-FFF2-40B4-BE49-F238E27FC236}">
                <a16:creationId xmlns:a16="http://schemas.microsoft.com/office/drawing/2014/main" id="{25210BDE-4C1E-7598-A38B-135C3E391E30}"/>
              </a:ext>
            </a:extLst>
          </p:cNvPr>
          <p:cNvSpPr>
            <a:spLocks noGrp="1"/>
          </p:cNvSpPr>
          <p:nvPr>
            <p:ph idx="1"/>
          </p:nvPr>
        </p:nvSpPr>
        <p:spPr>
          <a:xfrm>
            <a:off x="2743200" y="1337912"/>
            <a:ext cx="8610599" cy="4839051"/>
          </a:xfrm>
        </p:spPr>
        <p:txBody>
          <a:bodyPr/>
          <a:lstStyle/>
          <a:p>
            <a:pPr algn="just">
              <a:lnSpc>
                <a:spcPct val="150000"/>
              </a:lnSpc>
            </a:pPr>
            <a:r>
              <a:rPr lang="en-US" dirty="0">
                <a:solidFill>
                  <a:schemeClr val="bg1">
                    <a:lumMod val="75000"/>
                  </a:schemeClr>
                </a:solidFill>
              </a:rPr>
              <a:t>These periodontal dressing materials set due to the reaction between the metallic oxide and fatty acid. </a:t>
            </a:r>
          </a:p>
          <a:p>
            <a:pPr algn="just">
              <a:lnSpc>
                <a:spcPct val="150000"/>
              </a:lnSpc>
            </a:pPr>
            <a:r>
              <a:rPr lang="en-US" dirty="0">
                <a:solidFill>
                  <a:schemeClr val="bg1">
                    <a:lumMod val="75000"/>
                  </a:schemeClr>
                </a:solidFill>
              </a:rPr>
              <a:t>These periodontal dressings do not contain materials like asbestos or eugenol, so are devoid of problems associated with these substances. </a:t>
            </a:r>
          </a:p>
        </p:txBody>
      </p:sp>
    </p:spTree>
    <p:extLst>
      <p:ext uri="{BB962C8B-B14F-4D97-AF65-F5344CB8AC3E}">
        <p14:creationId xmlns:p14="http://schemas.microsoft.com/office/powerpoint/2010/main" val="172037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F4EFA-6ADE-24A5-E25E-B416A8C2EC94}"/>
              </a:ext>
            </a:extLst>
          </p:cNvPr>
          <p:cNvSpPr>
            <a:spLocks noGrp="1"/>
          </p:cNvSpPr>
          <p:nvPr>
            <p:ph idx="1"/>
          </p:nvPr>
        </p:nvSpPr>
        <p:spPr>
          <a:xfrm>
            <a:off x="2916455" y="567891"/>
            <a:ext cx="8437344" cy="5609072"/>
          </a:xfrm>
        </p:spPr>
        <p:txBody>
          <a:bodyPr/>
          <a:lstStyle/>
          <a:p>
            <a:pPr marL="0" indent="0">
              <a:buNone/>
            </a:pPr>
            <a:r>
              <a:rPr lang="en-US" dirty="0">
                <a:solidFill>
                  <a:schemeClr val="bg1">
                    <a:lumMod val="75000"/>
                  </a:schemeClr>
                </a:solidFill>
              </a:rPr>
              <a:t>The examples of these dressing materials are </a:t>
            </a:r>
          </a:p>
          <a:p>
            <a:r>
              <a:rPr lang="en-US" dirty="0">
                <a:solidFill>
                  <a:schemeClr val="bg1">
                    <a:lumMod val="75000"/>
                  </a:schemeClr>
                </a:solidFill>
              </a:rPr>
              <a:t>Coe-</a:t>
            </a:r>
            <a:r>
              <a:rPr lang="en-US" dirty="0" err="1">
                <a:solidFill>
                  <a:schemeClr val="bg1">
                    <a:lumMod val="75000"/>
                  </a:schemeClr>
                </a:solidFill>
              </a:rPr>
              <a:t>pak</a:t>
            </a:r>
            <a:r>
              <a:rPr lang="en-US" dirty="0">
                <a:solidFill>
                  <a:schemeClr val="bg1">
                    <a:lumMod val="75000"/>
                  </a:schemeClr>
                </a:solidFill>
              </a:rPr>
              <a:t>, </a:t>
            </a:r>
          </a:p>
          <a:p>
            <a:r>
              <a:rPr lang="en-US" dirty="0" err="1">
                <a:solidFill>
                  <a:schemeClr val="bg1">
                    <a:lumMod val="75000"/>
                  </a:schemeClr>
                </a:solidFill>
              </a:rPr>
              <a:t>Peripac</a:t>
            </a:r>
            <a:r>
              <a:rPr lang="en-US" dirty="0">
                <a:solidFill>
                  <a:schemeClr val="bg1">
                    <a:lumMod val="75000"/>
                  </a:schemeClr>
                </a:solidFill>
              </a:rPr>
              <a:t>, </a:t>
            </a:r>
          </a:p>
          <a:p>
            <a:r>
              <a:rPr lang="en-US" dirty="0" err="1">
                <a:solidFill>
                  <a:schemeClr val="bg1">
                    <a:lumMod val="75000"/>
                  </a:schemeClr>
                </a:solidFill>
              </a:rPr>
              <a:t>Vocopac</a:t>
            </a:r>
            <a:r>
              <a:rPr lang="en-US" dirty="0">
                <a:solidFill>
                  <a:schemeClr val="bg1">
                    <a:lumMod val="75000"/>
                  </a:schemeClr>
                </a:solidFill>
              </a:rPr>
              <a:t>, </a:t>
            </a:r>
          </a:p>
          <a:p>
            <a:r>
              <a:rPr lang="en-US" dirty="0" err="1">
                <a:solidFill>
                  <a:schemeClr val="bg1">
                    <a:lumMod val="75000"/>
                  </a:schemeClr>
                </a:solidFill>
              </a:rPr>
              <a:t>Periocare</a:t>
            </a:r>
            <a:r>
              <a:rPr lang="en-US" dirty="0">
                <a:solidFill>
                  <a:schemeClr val="bg1">
                    <a:lumMod val="75000"/>
                  </a:schemeClr>
                </a:solidFill>
              </a:rPr>
              <a:t>, </a:t>
            </a:r>
          </a:p>
          <a:p>
            <a:r>
              <a:rPr lang="en-US" dirty="0" err="1">
                <a:solidFill>
                  <a:schemeClr val="bg1">
                    <a:lumMod val="75000"/>
                  </a:schemeClr>
                </a:solidFill>
              </a:rPr>
              <a:t>Septopack</a:t>
            </a:r>
            <a:r>
              <a:rPr lang="en-US" dirty="0">
                <a:solidFill>
                  <a:schemeClr val="bg1">
                    <a:lumMod val="75000"/>
                  </a:schemeClr>
                </a:solidFill>
              </a:rPr>
              <a:t>, </a:t>
            </a:r>
          </a:p>
          <a:p>
            <a:r>
              <a:rPr lang="en-US" dirty="0" err="1">
                <a:solidFill>
                  <a:schemeClr val="bg1">
                    <a:lumMod val="75000"/>
                  </a:schemeClr>
                </a:solidFill>
              </a:rPr>
              <a:t>Perioputty</a:t>
            </a:r>
            <a:r>
              <a:rPr lang="en-US" dirty="0">
                <a:solidFill>
                  <a:schemeClr val="bg1">
                    <a:lumMod val="75000"/>
                  </a:schemeClr>
                </a:solidFill>
              </a:rPr>
              <a:t>, </a:t>
            </a:r>
          </a:p>
          <a:p>
            <a:r>
              <a:rPr lang="en-US" dirty="0">
                <a:solidFill>
                  <a:schemeClr val="bg1">
                    <a:lumMod val="75000"/>
                  </a:schemeClr>
                </a:solidFill>
              </a:rPr>
              <a:t>Zone periodontal pack, </a:t>
            </a:r>
          </a:p>
          <a:p>
            <a:r>
              <a:rPr lang="en-US" dirty="0" err="1">
                <a:solidFill>
                  <a:schemeClr val="bg1">
                    <a:lumMod val="75000"/>
                  </a:schemeClr>
                </a:solidFill>
              </a:rPr>
              <a:t>Nobeteca</a:t>
            </a:r>
            <a:r>
              <a:rPr lang="en-US" dirty="0">
                <a:solidFill>
                  <a:schemeClr val="bg1">
                    <a:lumMod val="75000"/>
                  </a:schemeClr>
                </a:solidFill>
              </a:rPr>
              <a:t> and </a:t>
            </a:r>
          </a:p>
          <a:p>
            <a:r>
              <a:rPr lang="en-US" dirty="0">
                <a:solidFill>
                  <a:schemeClr val="bg1">
                    <a:lumMod val="75000"/>
                  </a:schemeClr>
                </a:solidFill>
              </a:rPr>
              <a:t>PPC </a:t>
            </a:r>
            <a:r>
              <a:rPr lang="en-US" dirty="0" err="1">
                <a:solidFill>
                  <a:schemeClr val="bg1">
                    <a:lumMod val="75000"/>
                  </a:schemeClr>
                </a:solidFill>
              </a:rPr>
              <a:t>noneugenol</a:t>
            </a:r>
            <a:r>
              <a:rPr lang="en-US" dirty="0">
                <a:solidFill>
                  <a:schemeClr val="bg1">
                    <a:lumMod val="75000"/>
                  </a:schemeClr>
                </a:solidFill>
              </a:rPr>
              <a:t> pack.</a:t>
            </a:r>
            <a:endParaRPr lang="en-IN" dirty="0">
              <a:solidFill>
                <a:schemeClr val="bg1">
                  <a:lumMod val="75000"/>
                </a:schemeClr>
              </a:solidFill>
            </a:endParaRPr>
          </a:p>
          <a:p>
            <a:endParaRPr lang="en-IN" dirty="0"/>
          </a:p>
        </p:txBody>
      </p:sp>
    </p:spTree>
    <p:extLst>
      <p:ext uri="{BB962C8B-B14F-4D97-AF65-F5344CB8AC3E}">
        <p14:creationId xmlns:p14="http://schemas.microsoft.com/office/powerpoint/2010/main" val="130769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287E-59D5-4368-E2FE-64D31564C89A}"/>
              </a:ext>
            </a:extLst>
          </p:cNvPr>
          <p:cNvSpPr>
            <a:spLocks noGrp="1"/>
          </p:cNvSpPr>
          <p:nvPr>
            <p:ph type="title"/>
          </p:nvPr>
        </p:nvSpPr>
        <p:spPr>
          <a:xfrm>
            <a:off x="2762450" y="365125"/>
            <a:ext cx="8591349" cy="1325563"/>
          </a:xfrm>
        </p:spPr>
        <p:txBody>
          <a:bodyPr/>
          <a:lstStyle/>
          <a:p>
            <a:r>
              <a:rPr lang="en-IN" dirty="0">
                <a:solidFill>
                  <a:srgbClr val="FFFF00"/>
                </a:solidFill>
              </a:rPr>
              <a:t>Content  </a:t>
            </a:r>
          </a:p>
        </p:txBody>
      </p:sp>
      <p:sp>
        <p:nvSpPr>
          <p:cNvPr id="3" name="Content Placeholder 2">
            <a:extLst>
              <a:ext uri="{FF2B5EF4-FFF2-40B4-BE49-F238E27FC236}">
                <a16:creationId xmlns:a16="http://schemas.microsoft.com/office/drawing/2014/main" id="{6D3D1DB0-D3A5-D10F-E9BF-5E8003AC85AF}"/>
              </a:ext>
            </a:extLst>
          </p:cNvPr>
          <p:cNvSpPr>
            <a:spLocks noGrp="1"/>
          </p:cNvSpPr>
          <p:nvPr>
            <p:ph idx="1"/>
          </p:nvPr>
        </p:nvSpPr>
        <p:spPr>
          <a:xfrm>
            <a:off x="2521818" y="1424539"/>
            <a:ext cx="8831981" cy="5068336"/>
          </a:xfrm>
        </p:spPr>
        <p:txBody>
          <a:bodyPr/>
          <a:lstStyle/>
          <a:p>
            <a:r>
              <a:rPr lang="en-IN" dirty="0">
                <a:solidFill>
                  <a:schemeClr val="bg1">
                    <a:lumMod val="75000"/>
                  </a:schemeClr>
                </a:solidFill>
              </a:rPr>
              <a:t>Introduction</a:t>
            </a:r>
          </a:p>
          <a:p>
            <a:r>
              <a:rPr lang="en-IN" dirty="0">
                <a:solidFill>
                  <a:schemeClr val="bg1">
                    <a:lumMod val="75000"/>
                  </a:schemeClr>
                </a:solidFill>
              </a:rPr>
              <a:t>Ideal properties</a:t>
            </a:r>
          </a:p>
          <a:p>
            <a:r>
              <a:rPr lang="en-IN" dirty="0">
                <a:solidFill>
                  <a:schemeClr val="bg1">
                    <a:lumMod val="75000"/>
                  </a:schemeClr>
                </a:solidFill>
              </a:rPr>
              <a:t>History</a:t>
            </a:r>
          </a:p>
          <a:p>
            <a:r>
              <a:rPr lang="en-IN" dirty="0">
                <a:solidFill>
                  <a:schemeClr val="bg1">
                    <a:lumMod val="75000"/>
                  </a:schemeClr>
                </a:solidFill>
              </a:rPr>
              <a:t>Types of periodontal dressings</a:t>
            </a:r>
          </a:p>
          <a:p>
            <a:r>
              <a:rPr lang="en-US" dirty="0">
                <a:solidFill>
                  <a:schemeClr val="bg1">
                    <a:lumMod val="75000"/>
                  </a:schemeClr>
                </a:solidFill>
              </a:rPr>
              <a:t>Mechanism of mixing and placement of dressing</a:t>
            </a:r>
          </a:p>
          <a:p>
            <a:r>
              <a:rPr lang="en-US" dirty="0">
                <a:solidFill>
                  <a:schemeClr val="bg1">
                    <a:lumMod val="75000"/>
                  </a:schemeClr>
                </a:solidFill>
              </a:rPr>
              <a:t>Controversy regarding the use of periodontal dressings</a:t>
            </a:r>
          </a:p>
          <a:p>
            <a:r>
              <a:rPr lang="en-US" dirty="0">
                <a:solidFill>
                  <a:schemeClr val="bg1">
                    <a:lumMod val="75000"/>
                  </a:schemeClr>
                </a:solidFill>
              </a:rPr>
              <a:t>Summery</a:t>
            </a:r>
          </a:p>
          <a:p>
            <a:r>
              <a:rPr lang="en-US" dirty="0">
                <a:solidFill>
                  <a:schemeClr val="bg1">
                    <a:lumMod val="75000"/>
                  </a:schemeClr>
                </a:solidFill>
              </a:rPr>
              <a:t>References </a:t>
            </a:r>
            <a:endParaRPr lang="en-IN" dirty="0">
              <a:solidFill>
                <a:schemeClr val="bg1">
                  <a:lumMod val="75000"/>
                </a:schemeClr>
              </a:solidFill>
            </a:endParaRPr>
          </a:p>
          <a:p>
            <a:endParaRPr lang="en-IN" dirty="0"/>
          </a:p>
          <a:p>
            <a:endParaRPr lang="en-IN" dirty="0"/>
          </a:p>
          <a:p>
            <a:endParaRPr lang="en-IN" dirty="0"/>
          </a:p>
        </p:txBody>
      </p:sp>
    </p:spTree>
    <p:extLst>
      <p:ext uri="{BB962C8B-B14F-4D97-AF65-F5344CB8AC3E}">
        <p14:creationId xmlns:p14="http://schemas.microsoft.com/office/powerpoint/2010/main" val="376428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354C-5540-E86D-F1F5-C0117D5C5C25}"/>
              </a:ext>
            </a:extLst>
          </p:cNvPr>
          <p:cNvSpPr>
            <a:spLocks noGrp="1"/>
          </p:cNvSpPr>
          <p:nvPr>
            <p:ph type="title"/>
          </p:nvPr>
        </p:nvSpPr>
        <p:spPr>
          <a:xfrm>
            <a:off x="3031958" y="365125"/>
            <a:ext cx="8321842" cy="1325563"/>
          </a:xfrm>
        </p:spPr>
        <p:txBody>
          <a:bodyPr/>
          <a:lstStyle/>
          <a:p>
            <a:r>
              <a:rPr lang="en-IN" dirty="0">
                <a:solidFill>
                  <a:srgbClr val="FFFF00"/>
                </a:solidFill>
              </a:rPr>
              <a:t>Coe-</a:t>
            </a:r>
            <a:r>
              <a:rPr lang="en-IN" dirty="0" err="1">
                <a:solidFill>
                  <a:srgbClr val="FFFF00"/>
                </a:solidFill>
              </a:rPr>
              <a:t>pak</a:t>
            </a:r>
            <a:endParaRPr lang="en-IN" dirty="0">
              <a:solidFill>
                <a:srgbClr val="FFFF00"/>
              </a:solidFill>
            </a:endParaRPr>
          </a:p>
        </p:txBody>
      </p:sp>
      <p:sp>
        <p:nvSpPr>
          <p:cNvPr id="3" name="Content Placeholder 2">
            <a:extLst>
              <a:ext uri="{FF2B5EF4-FFF2-40B4-BE49-F238E27FC236}">
                <a16:creationId xmlns:a16="http://schemas.microsoft.com/office/drawing/2014/main" id="{DCE4A61B-F031-8846-6E03-150399287A9C}"/>
              </a:ext>
            </a:extLst>
          </p:cNvPr>
          <p:cNvSpPr>
            <a:spLocks noGrp="1"/>
          </p:cNvSpPr>
          <p:nvPr>
            <p:ph idx="1"/>
          </p:nvPr>
        </p:nvSpPr>
        <p:spPr>
          <a:xfrm>
            <a:off x="2781700" y="1318661"/>
            <a:ext cx="8572099" cy="4858302"/>
          </a:xfrm>
        </p:spPr>
        <p:txBody>
          <a:bodyPr>
            <a:normAutofit fontScale="92500" lnSpcReduction="10000"/>
          </a:bodyPr>
          <a:lstStyle/>
          <a:p>
            <a:pPr algn="just"/>
            <a:r>
              <a:rPr lang="en-IN" dirty="0">
                <a:solidFill>
                  <a:schemeClr val="bg1">
                    <a:lumMod val="75000"/>
                  </a:schemeClr>
                </a:solidFill>
              </a:rPr>
              <a:t>The most common and widely used non-eugenol dressing is </a:t>
            </a:r>
            <a:r>
              <a:rPr lang="en-IN" dirty="0" err="1">
                <a:solidFill>
                  <a:schemeClr val="bg1">
                    <a:lumMod val="75000"/>
                  </a:schemeClr>
                </a:solidFill>
              </a:rPr>
              <a:t>coe-pak</a:t>
            </a:r>
            <a:r>
              <a:rPr lang="en-IN" dirty="0">
                <a:solidFill>
                  <a:schemeClr val="bg1">
                    <a:lumMod val="75000"/>
                  </a:schemeClr>
                </a:solidFill>
              </a:rPr>
              <a:t> (de trey/</a:t>
            </a:r>
            <a:r>
              <a:rPr lang="en-IN" dirty="0" err="1">
                <a:solidFill>
                  <a:schemeClr val="bg1">
                    <a:lumMod val="75000"/>
                  </a:schemeClr>
                </a:solidFill>
              </a:rPr>
              <a:t>denstply</a:t>
            </a:r>
            <a:r>
              <a:rPr lang="en-IN" dirty="0">
                <a:solidFill>
                  <a:schemeClr val="bg1">
                    <a:lumMod val="75000"/>
                  </a:schemeClr>
                </a:solidFill>
              </a:rPr>
              <a:t>, </a:t>
            </a:r>
            <a:r>
              <a:rPr lang="en-IN" dirty="0" err="1">
                <a:solidFill>
                  <a:schemeClr val="bg1">
                    <a:lumMod val="75000"/>
                  </a:schemeClr>
                </a:solidFill>
              </a:rPr>
              <a:t>konstanz</a:t>
            </a:r>
            <a:r>
              <a:rPr lang="en-IN" dirty="0">
                <a:solidFill>
                  <a:schemeClr val="bg1">
                    <a:lumMod val="75000"/>
                  </a:schemeClr>
                </a:solidFill>
              </a:rPr>
              <a:t>, </a:t>
            </a:r>
            <a:r>
              <a:rPr lang="en-IN" dirty="0" err="1">
                <a:solidFill>
                  <a:schemeClr val="bg1">
                    <a:lumMod val="75000"/>
                  </a:schemeClr>
                </a:solidFill>
              </a:rPr>
              <a:t>germany</a:t>
            </a:r>
            <a:r>
              <a:rPr lang="en-IN" dirty="0">
                <a:solidFill>
                  <a:schemeClr val="bg1">
                    <a:lumMod val="75000"/>
                  </a:schemeClr>
                </a:solidFill>
              </a:rPr>
              <a:t>). </a:t>
            </a:r>
          </a:p>
          <a:p>
            <a:pPr algn="just"/>
            <a:r>
              <a:rPr lang="en-IN" dirty="0">
                <a:solidFill>
                  <a:schemeClr val="bg1">
                    <a:lumMod val="75000"/>
                  </a:schemeClr>
                </a:solidFill>
              </a:rPr>
              <a:t>It is supplied in two paste system where one paste contains </a:t>
            </a:r>
          </a:p>
          <a:p>
            <a:pPr algn="just"/>
            <a:r>
              <a:rPr lang="en-IN" dirty="0">
                <a:solidFill>
                  <a:schemeClr val="bg1">
                    <a:lumMod val="75000"/>
                  </a:schemeClr>
                </a:solidFill>
              </a:rPr>
              <a:t>Cellulose, </a:t>
            </a:r>
          </a:p>
          <a:p>
            <a:pPr algn="just"/>
            <a:r>
              <a:rPr lang="en-IN" dirty="0">
                <a:solidFill>
                  <a:schemeClr val="bg1">
                    <a:lumMod val="75000"/>
                  </a:schemeClr>
                </a:solidFill>
              </a:rPr>
              <a:t>Rosin, </a:t>
            </a:r>
          </a:p>
          <a:p>
            <a:pPr algn="just"/>
            <a:r>
              <a:rPr lang="en-IN" dirty="0">
                <a:solidFill>
                  <a:schemeClr val="bg1">
                    <a:lumMod val="75000"/>
                  </a:schemeClr>
                </a:solidFill>
              </a:rPr>
              <a:t>Natural gums (for cohesiveness) </a:t>
            </a:r>
          </a:p>
          <a:p>
            <a:pPr algn="just"/>
            <a:r>
              <a:rPr lang="en-IN" dirty="0">
                <a:solidFill>
                  <a:schemeClr val="bg1">
                    <a:lumMod val="75000"/>
                  </a:schemeClr>
                </a:solidFill>
              </a:rPr>
              <a:t>Waxes, </a:t>
            </a:r>
          </a:p>
          <a:p>
            <a:pPr algn="just"/>
            <a:r>
              <a:rPr lang="en-IN" dirty="0">
                <a:solidFill>
                  <a:schemeClr val="bg1">
                    <a:lumMod val="75000"/>
                  </a:schemeClr>
                </a:solidFill>
              </a:rPr>
              <a:t>Fatty acids, </a:t>
            </a:r>
          </a:p>
          <a:p>
            <a:pPr algn="just"/>
            <a:r>
              <a:rPr lang="en-IN" dirty="0" err="1">
                <a:solidFill>
                  <a:schemeClr val="bg1">
                    <a:lumMod val="75000"/>
                  </a:schemeClr>
                </a:solidFill>
              </a:rPr>
              <a:t>Chlorothymol</a:t>
            </a:r>
            <a:r>
              <a:rPr lang="en-IN" dirty="0">
                <a:solidFill>
                  <a:schemeClr val="bg1">
                    <a:lumMod val="75000"/>
                  </a:schemeClr>
                </a:solidFill>
              </a:rPr>
              <a:t> (bacteriostatic agent), </a:t>
            </a:r>
          </a:p>
          <a:p>
            <a:pPr algn="just"/>
            <a:r>
              <a:rPr lang="en-IN" dirty="0">
                <a:solidFill>
                  <a:schemeClr val="bg1">
                    <a:lumMod val="75000"/>
                  </a:schemeClr>
                </a:solidFill>
              </a:rPr>
              <a:t>Zinc acetate </a:t>
            </a:r>
          </a:p>
          <a:p>
            <a:pPr algn="just"/>
            <a:r>
              <a:rPr lang="en-IN" dirty="0">
                <a:solidFill>
                  <a:schemeClr val="bg1">
                    <a:lumMod val="75000"/>
                  </a:schemeClr>
                </a:solidFill>
              </a:rPr>
              <a:t>Alcohol. </a:t>
            </a:r>
          </a:p>
        </p:txBody>
      </p:sp>
      <p:pic>
        <p:nvPicPr>
          <p:cNvPr id="5" name="Picture 4">
            <a:extLst>
              <a:ext uri="{FF2B5EF4-FFF2-40B4-BE49-F238E27FC236}">
                <a16:creationId xmlns:a16="http://schemas.microsoft.com/office/drawing/2014/main" id="{B7CFA823-DEF9-EFC6-3636-90732DAF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000" y="2644224"/>
            <a:ext cx="3980222" cy="3623660"/>
          </a:xfrm>
          <a:prstGeom prst="rect">
            <a:avLst/>
          </a:prstGeom>
        </p:spPr>
      </p:pic>
    </p:spTree>
    <p:extLst>
      <p:ext uri="{BB962C8B-B14F-4D97-AF65-F5344CB8AC3E}">
        <p14:creationId xmlns:p14="http://schemas.microsoft.com/office/powerpoint/2010/main" val="291581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22044D-82C6-E124-7DAD-2DB48C818856}"/>
              </a:ext>
            </a:extLst>
          </p:cNvPr>
          <p:cNvSpPr>
            <a:spLocks noGrp="1"/>
          </p:cNvSpPr>
          <p:nvPr>
            <p:ph idx="1"/>
          </p:nvPr>
        </p:nvSpPr>
        <p:spPr>
          <a:xfrm>
            <a:off x="2743200" y="1097280"/>
            <a:ext cx="8610600" cy="5079683"/>
          </a:xfrm>
        </p:spPr>
        <p:txBody>
          <a:bodyPr/>
          <a:lstStyle/>
          <a:p>
            <a:pPr algn="just"/>
            <a:r>
              <a:rPr lang="en-IN" dirty="0">
                <a:solidFill>
                  <a:schemeClr val="bg1">
                    <a:lumMod val="75000"/>
                  </a:schemeClr>
                </a:solidFill>
              </a:rPr>
              <a:t>It is referred to as the base paste. </a:t>
            </a:r>
          </a:p>
          <a:p>
            <a:pPr algn="just"/>
            <a:r>
              <a:rPr lang="en-IN" dirty="0">
                <a:solidFill>
                  <a:schemeClr val="bg1">
                    <a:lumMod val="75000"/>
                  </a:schemeClr>
                </a:solidFill>
              </a:rPr>
              <a:t>The second paste which is called as accelerator paste contains </a:t>
            </a:r>
          </a:p>
          <a:p>
            <a:pPr algn="just"/>
            <a:r>
              <a:rPr lang="en-IN" dirty="0">
                <a:solidFill>
                  <a:schemeClr val="bg1">
                    <a:lumMod val="75000"/>
                  </a:schemeClr>
                </a:solidFill>
              </a:rPr>
              <a:t>Zinc oxide, </a:t>
            </a:r>
          </a:p>
          <a:p>
            <a:pPr algn="just"/>
            <a:r>
              <a:rPr lang="en-IN" dirty="0">
                <a:solidFill>
                  <a:schemeClr val="bg1">
                    <a:lumMod val="75000"/>
                  </a:schemeClr>
                </a:solidFill>
              </a:rPr>
              <a:t>Vegetable oil (for plasticity), </a:t>
            </a:r>
          </a:p>
          <a:p>
            <a:pPr algn="just"/>
            <a:r>
              <a:rPr lang="en-IN" dirty="0" err="1">
                <a:solidFill>
                  <a:schemeClr val="bg1">
                    <a:lumMod val="75000"/>
                  </a:schemeClr>
                </a:solidFill>
              </a:rPr>
              <a:t>Chlorothymol</a:t>
            </a:r>
            <a:r>
              <a:rPr lang="en-IN" dirty="0">
                <a:solidFill>
                  <a:schemeClr val="bg1">
                    <a:lumMod val="75000"/>
                  </a:schemeClr>
                </a:solidFill>
              </a:rPr>
              <a:t>, </a:t>
            </a:r>
          </a:p>
          <a:p>
            <a:pPr algn="just"/>
            <a:r>
              <a:rPr lang="en-IN" dirty="0">
                <a:solidFill>
                  <a:schemeClr val="bg1">
                    <a:lumMod val="75000"/>
                  </a:schemeClr>
                </a:solidFill>
              </a:rPr>
              <a:t>Magnesium oxide, </a:t>
            </a:r>
          </a:p>
          <a:p>
            <a:pPr algn="just"/>
            <a:r>
              <a:rPr lang="en-IN" dirty="0">
                <a:solidFill>
                  <a:schemeClr val="bg1">
                    <a:lumMod val="75000"/>
                  </a:schemeClr>
                </a:solidFill>
              </a:rPr>
              <a:t>Silica, </a:t>
            </a:r>
          </a:p>
          <a:p>
            <a:pPr algn="just"/>
            <a:r>
              <a:rPr lang="en-IN" dirty="0">
                <a:solidFill>
                  <a:schemeClr val="bg1">
                    <a:lumMod val="75000"/>
                  </a:schemeClr>
                </a:solidFill>
              </a:rPr>
              <a:t>Synthetic resin, </a:t>
            </a:r>
          </a:p>
          <a:p>
            <a:pPr algn="just"/>
            <a:r>
              <a:rPr lang="en-IN" dirty="0">
                <a:solidFill>
                  <a:schemeClr val="bg1">
                    <a:lumMod val="75000"/>
                  </a:schemeClr>
                </a:solidFill>
              </a:rPr>
              <a:t>Coumarin </a:t>
            </a:r>
            <a:r>
              <a:rPr lang="en-IN" dirty="0" err="1">
                <a:solidFill>
                  <a:schemeClr val="bg1">
                    <a:lumMod val="75000"/>
                  </a:schemeClr>
                </a:solidFill>
              </a:rPr>
              <a:t>lorothidol</a:t>
            </a:r>
            <a:r>
              <a:rPr lang="en-IN" dirty="0">
                <a:solidFill>
                  <a:schemeClr val="bg1">
                    <a:lumMod val="75000"/>
                  </a:schemeClr>
                </a:solidFill>
              </a:rPr>
              <a:t> (a fungicide)</a:t>
            </a:r>
            <a:endParaRPr lang="en-IN" dirty="0"/>
          </a:p>
        </p:txBody>
      </p:sp>
    </p:spTree>
    <p:extLst>
      <p:ext uri="{BB962C8B-B14F-4D97-AF65-F5344CB8AC3E}">
        <p14:creationId xmlns:p14="http://schemas.microsoft.com/office/powerpoint/2010/main" val="245300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B677-3E11-84A0-D209-3DF437603D6A}"/>
              </a:ext>
            </a:extLst>
          </p:cNvPr>
          <p:cNvSpPr>
            <a:spLocks noGrp="1"/>
          </p:cNvSpPr>
          <p:nvPr>
            <p:ph type="title"/>
          </p:nvPr>
        </p:nvSpPr>
        <p:spPr>
          <a:xfrm>
            <a:off x="2637322" y="365125"/>
            <a:ext cx="8716478" cy="1325563"/>
          </a:xfrm>
        </p:spPr>
        <p:txBody>
          <a:bodyPr/>
          <a:lstStyle/>
          <a:p>
            <a:r>
              <a:rPr lang="en-US" dirty="0">
                <a:solidFill>
                  <a:srgbClr val="FFFF00"/>
                </a:solidFill>
              </a:rPr>
              <a:t>Mechanism of mixing and placement of dressing:</a:t>
            </a:r>
            <a:endParaRPr lang="en-IN" dirty="0">
              <a:solidFill>
                <a:srgbClr val="FFFF00"/>
              </a:solidFill>
            </a:endParaRPr>
          </a:p>
        </p:txBody>
      </p:sp>
      <p:sp>
        <p:nvSpPr>
          <p:cNvPr id="3" name="Content Placeholder 2">
            <a:extLst>
              <a:ext uri="{FF2B5EF4-FFF2-40B4-BE49-F238E27FC236}">
                <a16:creationId xmlns:a16="http://schemas.microsoft.com/office/drawing/2014/main" id="{9EEA17EB-8B4A-EEF9-F5CF-E9FA0A91F3F4}"/>
              </a:ext>
            </a:extLst>
          </p:cNvPr>
          <p:cNvSpPr>
            <a:spLocks noGrp="1"/>
          </p:cNvSpPr>
          <p:nvPr>
            <p:ph idx="1"/>
          </p:nvPr>
        </p:nvSpPr>
        <p:spPr>
          <a:xfrm>
            <a:off x="2252312" y="1690688"/>
            <a:ext cx="9101488" cy="4802187"/>
          </a:xfrm>
        </p:spPr>
        <p:txBody>
          <a:bodyPr>
            <a:normAutofit fontScale="92500" lnSpcReduction="20000"/>
          </a:bodyPr>
          <a:lstStyle/>
          <a:p>
            <a:pPr algn="just"/>
            <a:r>
              <a:rPr lang="en-US" dirty="0">
                <a:solidFill>
                  <a:schemeClr val="bg1">
                    <a:lumMod val="75000"/>
                  </a:schemeClr>
                </a:solidFill>
              </a:rPr>
              <a:t>Coe-pack periodontal dressing is prepared by mixing equal lengths of the base and accelerator pastes to obtain a paste with a uniform color. </a:t>
            </a:r>
          </a:p>
          <a:p>
            <a:pPr algn="just"/>
            <a:r>
              <a:rPr lang="en-US" dirty="0">
                <a:solidFill>
                  <a:schemeClr val="bg1">
                    <a:lumMod val="75000"/>
                  </a:schemeClr>
                </a:solidFill>
              </a:rPr>
              <a:t>Within 2-3 minutes the material loses its tackiness and becomes moldable. The material remains workable for 15-20 minutes during which it is placed over the operated area and is adapted. </a:t>
            </a:r>
          </a:p>
          <a:p>
            <a:pPr algn="just"/>
            <a:r>
              <a:rPr lang="en-US" dirty="0">
                <a:solidFill>
                  <a:schemeClr val="bg1">
                    <a:lumMod val="75000"/>
                  </a:schemeClr>
                </a:solidFill>
              </a:rPr>
              <a:t>Once in workable condition, the material is then rolled into two strips which are approximately of the same length as the operated area. </a:t>
            </a:r>
          </a:p>
          <a:p>
            <a:pPr algn="just"/>
            <a:r>
              <a:rPr lang="en-US" dirty="0">
                <a:solidFill>
                  <a:schemeClr val="bg1">
                    <a:lumMod val="75000"/>
                  </a:schemeClr>
                </a:solidFill>
              </a:rPr>
              <a:t>The end of one strip is adapted at the distal end of the last tooth of the operated area and is adapted along the whole length of the operated area.</a:t>
            </a:r>
          </a:p>
          <a:p>
            <a:pPr algn="just"/>
            <a:r>
              <a:rPr lang="en-US" dirty="0">
                <a:solidFill>
                  <a:schemeClr val="bg1">
                    <a:lumMod val="75000"/>
                  </a:schemeClr>
                </a:solidFill>
              </a:rPr>
              <a:t>The dressing material is gently pressed along the margins and interproximal areas. </a:t>
            </a:r>
            <a:endParaRPr lang="en-IN" dirty="0">
              <a:solidFill>
                <a:schemeClr val="bg1">
                  <a:lumMod val="75000"/>
                </a:schemeClr>
              </a:solidFill>
            </a:endParaRPr>
          </a:p>
        </p:txBody>
      </p:sp>
    </p:spTree>
    <p:extLst>
      <p:ext uri="{BB962C8B-B14F-4D97-AF65-F5344CB8AC3E}">
        <p14:creationId xmlns:p14="http://schemas.microsoft.com/office/powerpoint/2010/main" val="423844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8E3F-4431-55B1-2F4D-A4FC211C9E9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AFEB802-D3EE-93DC-2F5C-44F7BDDC1D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751"/>
          <a:stretch/>
        </p:blipFill>
        <p:spPr>
          <a:xfrm>
            <a:off x="3034344" y="1886553"/>
            <a:ext cx="7062557" cy="4290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073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2E42-92DB-0793-7B7F-C5278D921934}"/>
              </a:ext>
            </a:extLst>
          </p:cNvPr>
          <p:cNvSpPr>
            <a:spLocks noGrp="1"/>
          </p:cNvSpPr>
          <p:nvPr>
            <p:ph type="title"/>
          </p:nvPr>
        </p:nvSpPr>
        <p:spPr>
          <a:xfrm>
            <a:off x="2935705" y="249622"/>
            <a:ext cx="8418095" cy="1325563"/>
          </a:xfrm>
        </p:spPr>
        <p:txBody>
          <a:bodyPr/>
          <a:lstStyle/>
          <a:p>
            <a:r>
              <a:rPr lang="en-IN" dirty="0" err="1">
                <a:solidFill>
                  <a:srgbClr val="FFFF00"/>
                </a:solidFill>
              </a:rPr>
              <a:t>PeriPac</a:t>
            </a:r>
            <a:endParaRPr lang="en-IN" dirty="0">
              <a:solidFill>
                <a:srgbClr val="FFFF00"/>
              </a:solidFill>
            </a:endParaRPr>
          </a:p>
        </p:txBody>
      </p:sp>
      <p:sp>
        <p:nvSpPr>
          <p:cNvPr id="3" name="Content Placeholder 2">
            <a:extLst>
              <a:ext uri="{FF2B5EF4-FFF2-40B4-BE49-F238E27FC236}">
                <a16:creationId xmlns:a16="http://schemas.microsoft.com/office/drawing/2014/main" id="{2CCB6256-D6F9-0A50-8209-FC2762CD1AD9}"/>
              </a:ext>
            </a:extLst>
          </p:cNvPr>
          <p:cNvSpPr>
            <a:spLocks noGrp="1"/>
          </p:cNvSpPr>
          <p:nvPr>
            <p:ph idx="1"/>
          </p:nvPr>
        </p:nvSpPr>
        <p:spPr>
          <a:xfrm>
            <a:off x="2242686" y="1309036"/>
            <a:ext cx="9111114" cy="5101389"/>
          </a:xfrm>
        </p:spPr>
        <p:txBody>
          <a:bodyPr>
            <a:normAutofit lnSpcReduction="10000"/>
          </a:bodyPr>
          <a:lstStyle/>
          <a:p>
            <a:pPr algn="just"/>
            <a:r>
              <a:rPr lang="en-IN" dirty="0" err="1">
                <a:solidFill>
                  <a:schemeClr val="bg1">
                    <a:lumMod val="75000"/>
                  </a:schemeClr>
                </a:solidFill>
              </a:rPr>
              <a:t>PeriPac</a:t>
            </a:r>
            <a:r>
              <a:rPr lang="en-IN" dirty="0">
                <a:solidFill>
                  <a:schemeClr val="bg1">
                    <a:lumMod val="75000"/>
                  </a:schemeClr>
                </a:solidFill>
              </a:rPr>
              <a:t> (GC America Inc., Chicago, USA) is supplied as a single paste. </a:t>
            </a:r>
          </a:p>
          <a:p>
            <a:pPr algn="just"/>
            <a:r>
              <a:rPr lang="en-IN" dirty="0">
                <a:solidFill>
                  <a:schemeClr val="bg1">
                    <a:lumMod val="75000"/>
                  </a:schemeClr>
                </a:solidFill>
              </a:rPr>
              <a:t>The paste consists of calcium </a:t>
            </a:r>
            <a:r>
              <a:rPr lang="en-IN" dirty="0" err="1">
                <a:solidFill>
                  <a:schemeClr val="bg1">
                    <a:lumMod val="75000"/>
                  </a:schemeClr>
                </a:solidFill>
              </a:rPr>
              <a:t>sulfate</a:t>
            </a:r>
            <a:r>
              <a:rPr lang="en-IN" dirty="0">
                <a:solidFill>
                  <a:schemeClr val="bg1">
                    <a:lumMod val="75000"/>
                  </a:schemeClr>
                </a:solidFill>
              </a:rPr>
              <a:t>, zinc </a:t>
            </a:r>
            <a:r>
              <a:rPr lang="en-IN" dirty="0" err="1">
                <a:solidFill>
                  <a:schemeClr val="bg1">
                    <a:lumMod val="75000"/>
                  </a:schemeClr>
                </a:solidFill>
              </a:rPr>
              <a:t>sulfate</a:t>
            </a:r>
            <a:r>
              <a:rPr lang="en-IN" dirty="0">
                <a:solidFill>
                  <a:schemeClr val="bg1">
                    <a:lumMod val="75000"/>
                  </a:schemeClr>
                </a:solidFill>
              </a:rPr>
              <a:t>, zinc oxide, ascorbic acid, polymethyl methacrylate, </a:t>
            </a:r>
            <a:r>
              <a:rPr lang="en-US" dirty="0">
                <a:solidFill>
                  <a:schemeClr val="bg1">
                    <a:lumMod val="75000"/>
                  </a:schemeClr>
                </a:solidFill>
              </a:rPr>
              <a:t>dimethoxy tetra-ethylene glycol, flavoring agent and iron oxide pigment. </a:t>
            </a:r>
          </a:p>
          <a:p>
            <a:pPr algn="just"/>
            <a:r>
              <a:rPr lang="en-US" dirty="0">
                <a:solidFill>
                  <a:schemeClr val="bg1">
                    <a:lumMod val="75000"/>
                  </a:schemeClr>
                </a:solidFill>
              </a:rPr>
              <a:t>The material sets as soon as it comes in contact with water. The material sets in approximately 20 minutes. </a:t>
            </a:r>
          </a:p>
          <a:p>
            <a:pPr algn="just"/>
            <a:r>
              <a:rPr lang="en-US" dirty="0">
                <a:solidFill>
                  <a:schemeClr val="bg1">
                    <a:lumMod val="75000"/>
                  </a:schemeClr>
                </a:solidFill>
              </a:rPr>
              <a:t>The material is taken out from the jar and with a dry sterile spatula and deposited on a paper napkin. </a:t>
            </a:r>
          </a:p>
          <a:p>
            <a:pPr algn="just"/>
            <a:r>
              <a:rPr lang="en-US" dirty="0">
                <a:solidFill>
                  <a:schemeClr val="bg1">
                    <a:lumMod val="75000"/>
                  </a:schemeClr>
                </a:solidFill>
              </a:rPr>
              <a:t>The material is then rolled to make two strips of the approximate length of the operated area and is adapted in the same manner as described for Coe-pack. </a:t>
            </a:r>
            <a:endParaRPr lang="en-IN" dirty="0">
              <a:solidFill>
                <a:schemeClr val="bg1">
                  <a:lumMod val="75000"/>
                </a:schemeClr>
              </a:solidFill>
            </a:endParaRPr>
          </a:p>
        </p:txBody>
      </p:sp>
    </p:spTree>
    <p:extLst>
      <p:ext uri="{BB962C8B-B14F-4D97-AF65-F5344CB8AC3E}">
        <p14:creationId xmlns:p14="http://schemas.microsoft.com/office/powerpoint/2010/main" val="99659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21E8-BE8D-E269-61F2-7986A8C9A2CF}"/>
              </a:ext>
            </a:extLst>
          </p:cNvPr>
          <p:cNvSpPr>
            <a:spLocks noGrp="1"/>
          </p:cNvSpPr>
          <p:nvPr>
            <p:ph type="title"/>
          </p:nvPr>
        </p:nvSpPr>
        <p:spPr>
          <a:xfrm>
            <a:off x="2743200" y="365125"/>
            <a:ext cx="8610600" cy="1325563"/>
          </a:xfrm>
        </p:spPr>
        <p:txBody>
          <a:bodyPr/>
          <a:lstStyle/>
          <a:p>
            <a:r>
              <a:rPr lang="en-IN" dirty="0" err="1">
                <a:solidFill>
                  <a:srgbClr val="FFFF00"/>
                </a:solidFill>
              </a:rPr>
              <a:t>Vocopac</a:t>
            </a:r>
            <a:endParaRPr lang="en-IN" dirty="0">
              <a:solidFill>
                <a:srgbClr val="FFFF00"/>
              </a:solidFill>
            </a:endParaRPr>
          </a:p>
        </p:txBody>
      </p:sp>
      <p:sp>
        <p:nvSpPr>
          <p:cNvPr id="3" name="Content Placeholder 2">
            <a:extLst>
              <a:ext uri="{FF2B5EF4-FFF2-40B4-BE49-F238E27FC236}">
                <a16:creationId xmlns:a16="http://schemas.microsoft.com/office/drawing/2014/main" id="{DBB63AD7-DEF3-9C05-FDC2-9AA83B8DF460}"/>
              </a:ext>
            </a:extLst>
          </p:cNvPr>
          <p:cNvSpPr>
            <a:spLocks noGrp="1"/>
          </p:cNvSpPr>
          <p:nvPr>
            <p:ph idx="1"/>
          </p:nvPr>
        </p:nvSpPr>
        <p:spPr>
          <a:xfrm>
            <a:off x="2319688" y="1825625"/>
            <a:ext cx="9034112" cy="4351338"/>
          </a:xfrm>
        </p:spPr>
        <p:txBody>
          <a:bodyPr/>
          <a:lstStyle/>
          <a:p>
            <a:pPr algn="just"/>
            <a:r>
              <a:rPr lang="en-US" dirty="0">
                <a:solidFill>
                  <a:schemeClr val="bg1">
                    <a:lumMod val="75000"/>
                  </a:schemeClr>
                </a:solidFill>
              </a:rPr>
              <a:t>Another periodontal dressing material is </a:t>
            </a:r>
            <a:r>
              <a:rPr lang="en-US" dirty="0" err="1">
                <a:solidFill>
                  <a:schemeClr val="bg1">
                    <a:lumMod val="75000"/>
                  </a:schemeClr>
                </a:solidFill>
              </a:rPr>
              <a:t>Vocopac</a:t>
            </a:r>
            <a:r>
              <a:rPr lang="en-US" dirty="0">
                <a:solidFill>
                  <a:schemeClr val="bg1">
                    <a:lumMod val="75000"/>
                  </a:schemeClr>
                </a:solidFill>
              </a:rPr>
              <a:t> (</a:t>
            </a:r>
            <a:r>
              <a:rPr lang="en-US" dirty="0" err="1">
                <a:solidFill>
                  <a:schemeClr val="bg1">
                    <a:lumMod val="75000"/>
                  </a:schemeClr>
                </a:solidFill>
              </a:rPr>
              <a:t>Voco</a:t>
            </a:r>
            <a:r>
              <a:rPr lang="en-US" dirty="0">
                <a:solidFill>
                  <a:schemeClr val="bg1">
                    <a:lumMod val="75000"/>
                  </a:schemeClr>
                </a:solidFill>
              </a:rPr>
              <a:t>, Cuxhaven, Germany). </a:t>
            </a:r>
          </a:p>
          <a:p>
            <a:pPr algn="just"/>
            <a:r>
              <a:rPr lang="en-US" dirty="0">
                <a:solidFill>
                  <a:schemeClr val="bg1">
                    <a:lumMod val="75000"/>
                  </a:schemeClr>
                </a:solidFill>
              </a:rPr>
              <a:t>It is supplied in a two paste system: accelerator and base pastes. </a:t>
            </a:r>
          </a:p>
          <a:p>
            <a:pPr algn="just"/>
            <a:r>
              <a:rPr lang="en-US" dirty="0">
                <a:solidFill>
                  <a:schemeClr val="bg1">
                    <a:lumMod val="75000"/>
                  </a:schemeClr>
                </a:solidFill>
              </a:rPr>
              <a:t>The main constituents of </a:t>
            </a:r>
            <a:r>
              <a:rPr lang="en-US" dirty="0" err="1">
                <a:solidFill>
                  <a:schemeClr val="bg1">
                    <a:lumMod val="75000"/>
                  </a:schemeClr>
                </a:solidFill>
              </a:rPr>
              <a:t>vocopac</a:t>
            </a:r>
            <a:r>
              <a:rPr lang="en-US" dirty="0">
                <a:solidFill>
                  <a:schemeClr val="bg1">
                    <a:lumMod val="75000"/>
                  </a:schemeClr>
                </a:solidFill>
              </a:rPr>
              <a:t> are purified </a:t>
            </a:r>
            <a:r>
              <a:rPr lang="en-US" dirty="0" err="1">
                <a:solidFill>
                  <a:schemeClr val="bg1">
                    <a:lumMod val="75000"/>
                  </a:schemeClr>
                </a:solidFill>
              </a:rPr>
              <a:t>colophonium</a:t>
            </a:r>
            <a:r>
              <a:rPr lang="en-US" dirty="0">
                <a:solidFill>
                  <a:schemeClr val="bg1">
                    <a:lumMod val="75000"/>
                  </a:schemeClr>
                </a:solidFill>
              </a:rPr>
              <a:t>, zinc oxide, zinc acetate, magnesium oxide, fatty acids, natural resin and natural oils and colorant. </a:t>
            </a:r>
          </a:p>
          <a:p>
            <a:pPr algn="just"/>
            <a:r>
              <a:rPr lang="en-US" dirty="0">
                <a:solidFill>
                  <a:schemeClr val="bg1">
                    <a:lumMod val="75000"/>
                  </a:schemeClr>
                </a:solidFill>
              </a:rPr>
              <a:t>In patients who are allergic to the colorant, this dressing is contraindicated</a:t>
            </a:r>
            <a:endParaRPr lang="en-IN" dirty="0">
              <a:solidFill>
                <a:schemeClr val="bg1">
                  <a:lumMod val="75000"/>
                </a:schemeClr>
              </a:solidFill>
            </a:endParaRPr>
          </a:p>
        </p:txBody>
      </p:sp>
    </p:spTree>
    <p:extLst>
      <p:ext uri="{BB962C8B-B14F-4D97-AF65-F5344CB8AC3E}">
        <p14:creationId xmlns:p14="http://schemas.microsoft.com/office/powerpoint/2010/main" val="209648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0CE8-049F-72E4-1BB6-EF37E6E460A2}"/>
              </a:ext>
            </a:extLst>
          </p:cNvPr>
          <p:cNvSpPr>
            <a:spLocks noGrp="1"/>
          </p:cNvSpPr>
          <p:nvPr>
            <p:ph type="title"/>
          </p:nvPr>
        </p:nvSpPr>
        <p:spPr>
          <a:xfrm>
            <a:off x="2945330" y="365125"/>
            <a:ext cx="8408469" cy="1325563"/>
          </a:xfrm>
        </p:spPr>
        <p:txBody>
          <a:bodyPr/>
          <a:lstStyle/>
          <a:p>
            <a:r>
              <a:rPr lang="en-IN" dirty="0" err="1">
                <a:solidFill>
                  <a:srgbClr val="FFFF00"/>
                </a:solidFill>
              </a:rPr>
              <a:t>PerioCare</a:t>
            </a:r>
            <a:endParaRPr lang="en-IN" dirty="0">
              <a:solidFill>
                <a:srgbClr val="FFFF00"/>
              </a:solidFill>
            </a:endParaRPr>
          </a:p>
        </p:txBody>
      </p:sp>
      <p:sp>
        <p:nvSpPr>
          <p:cNvPr id="3" name="Content Placeholder 2">
            <a:extLst>
              <a:ext uri="{FF2B5EF4-FFF2-40B4-BE49-F238E27FC236}">
                <a16:creationId xmlns:a16="http://schemas.microsoft.com/office/drawing/2014/main" id="{722011DB-BE9F-B9E7-C438-7130660DDE29}"/>
              </a:ext>
            </a:extLst>
          </p:cNvPr>
          <p:cNvSpPr>
            <a:spLocks noGrp="1"/>
          </p:cNvSpPr>
          <p:nvPr>
            <p:ph idx="1"/>
          </p:nvPr>
        </p:nvSpPr>
        <p:spPr>
          <a:xfrm>
            <a:off x="2387064" y="1825625"/>
            <a:ext cx="8966735" cy="4351338"/>
          </a:xfrm>
        </p:spPr>
        <p:txBody>
          <a:bodyPr/>
          <a:lstStyle/>
          <a:p>
            <a:pPr algn="just"/>
            <a:r>
              <a:rPr lang="en-US" dirty="0" err="1">
                <a:solidFill>
                  <a:schemeClr val="bg1">
                    <a:lumMod val="75000"/>
                  </a:schemeClr>
                </a:solidFill>
              </a:rPr>
              <a:t>PerioCare</a:t>
            </a:r>
            <a:r>
              <a:rPr lang="en-US" dirty="0">
                <a:solidFill>
                  <a:schemeClr val="bg1">
                    <a:lumMod val="75000"/>
                  </a:schemeClr>
                </a:solidFill>
              </a:rPr>
              <a:t> (</a:t>
            </a:r>
            <a:r>
              <a:rPr lang="en-US" dirty="0" err="1">
                <a:solidFill>
                  <a:schemeClr val="bg1">
                    <a:lumMod val="75000"/>
                  </a:schemeClr>
                </a:solidFill>
              </a:rPr>
              <a:t>Pulpdent</a:t>
            </a:r>
            <a:r>
              <a:rPr lang="en-US" dirty="0">
                <a:solidFill>
                  <a:schemeClr val="bg1">
                    <a:lumMod val="75000"/>
                  </a:schemeClr>
                </a:solidFill>
              </a:rPr>
              <a:t> Corp., Watertown, MA, USA) is a two tube system (paste and gel) which sets resiliently hard in the oral cavity. </a:t>
            </a:r>
          </a:p>
          <a:p>
            <a:pPr algn="just"/>
            <a:r>
              <a:rPr lang="en-US" dirty="0">
                <a:solidFill>
                  <a:schemeClr val="bg1">
                    <a:lumMod val="75000"/>
                  </a:schemeClr>
                </a:solidFill>
              </a:rPr>
              <a:t>After mixing the paste and gel for 45-60 seconds, the dressing material can be picked up with wet fingers. </a:t>
            </a:r>
          </a:p>
          <a:p>
            <a:pPr algn="just"/>
            <a:r>
              <a:rPr lang="en-US" dirty="0">
                <a:solidFill>
                  <a:schemeClr val="bg1">
                    <a:lumMod val="75000"/>
                  </a:schemeClr>
                </a:solidFill>
              </a:rPr>
              <a:t>It has a working time of 4-5 minutes and sets in 15 minutes.</a:t>
            </a:r>
            <a:endParaRPr lang="en-IN" dirty="0">
              <a:solidFill>
                <a:schemeClr val="bg1">
                  <a:lumMod val="75000"/>
                </a:schemeClr>
              </a:solidFill>
            </a:endParaRPr>
          </a:p>
        </p:txBody>
      </p:sp>
    </p:spTree>
    <p:extLst>
      <p:ext uri="{BB962C8B-B14F-4D97-AF65-F5344CB8AC3E}">
        <p14:creationId xmlns:p14="http://schemas.microsoft.com/office/powerpoint/2010/main" val="2606272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26F7-9250-E1ED-F7EB-2C4256186987}"/>
              </a:ext>
            </a:extLst>
          </p:cNvPr>
          <p:cNvSpPr>
            <a:spLocks noGrp="1"/>
          </p:cNvSpPr>
          <p:nvPr>
            <p:ph type="title"/>
          </p:nvPr>
        </p:nvSpPr>
        <p:spPr>
          <a:xfrm>
            <a:off x="2695074" y="365125"/>
            <a:ext cx="8658726" cy="1325563"/>
          </a:xfrm>
        </p:spPr>
        <p:txBody>
          <a:bodyPr/>
          <a:lstStyle/>
          <a:p>
            <a:r>
              <a:rPr lang="en-IN" dirty="0" err="1">
                <a:solidFill>
                  <a:srgbClr val="FFFF00"/>
                </a:solidFill>
              </a:rPr>
              <a:t>SeptoPack</a:t>
            </a:r>
            <a:endParaRPr lang="en-IN" dirty="0">
              <a:solidFill>
                <a:srgbClr val="FFFF00"/>
              </a:solidFill>
            </a:endParaRPr>
          </a:p>
        </p:txBody>
      </p:sp>
      <p:sp>
        <p:nvSpPr>
          <p:cNvPr id="3" name="Content Placeholder 2">
            <a:extLst>
              <a:ext uri="{FF2B5EF4-FFF2-40B4-BE49-F238E27FC236}">
                <a16:creationId xmlns:a16="http://schemas.microsoft.com/office/drawing/2014/main" id="{708FAC59-4154-97C3-83FF-FE94B0FEFA87}"/>
              </a:ext>
            </a:extLst>
          </p:cNvPr>
          <p:cNvSpPr>
            <a:spLocks noGrp="1"/>
          </p:cNvSpPr>
          <p:nvPr>
            <p:ph idx="1"/>
          </p:nvPr>
        </p:nvSpPr>
        <p:spPr>
          <a:xfrm>
            <a:off x="2772076" y="1357162"/>
            <a:ext cx="8749364" cy="5135713"/>
          </a:xfrm>
        </p:spPr>
        <p:txBody>
          <a:bodyPr>
            <a:normAutofit lnSpcReduction="10000"/>
          </a:bodyPr>
          <a:lstStyle/>
          <a:p>
            <a:pPr algn="just"/>
            <a:r>
              <a:rPr lang="en-US" dirty="0" err="1">
                <a:solidFill>
                  <a:schemeClr val="bg1">
                    <a:lumMod val="75000"/>
                  </a:schemeClr>
                </a:solidFill>
              </a:rPr>
              <a:t>SeptoPack</a:t>
            </a:r>
            <a:r>
              <a:rPr lang="en-US" dirty="0">
                <a:solidFill>
                  <a:schemeClr val="bg1">
                    <a:lumMod val="75000"/>
                  </a:schemeClr>
                </a:solidFill>
              </a:rPr>
              <a:t> (</a:t>
            </a:r>
            <a:r>
              <a:rPr lang="en-US" dirty="0" err="1">
                <a:solidFill>
                  <a:schemeClr val="bg1">
                    <a:lumMod val="75000"/>
                  </a:schemeClr>
                </a:solidFill>
              </a:rPr>
              <a:t>Septodont</a:t>
            </a:r>
            <a:r>
              <a:rPr lang="en-US" dirty="0">
                <a:solidFill>
                  <a:schemeClr val="bg1">
                    <a:lumMod val="75000"/>
                  </a:schemeClr>
                </a:solidFill>
              </a:rPr>
              <a:t>, </a:t>
            </a:r>
            <a:r>
              <a:rPr lang="en-US" dirty="0" err="1">
                <a:solidFill>
                  <a:schemeClr val="bg1">
                    <a:lumMod val="75000"/>
                  </a:schemeClr>
                </a:solidFill>
              </a:rPr>
              <a:t>Saint-Maur-Des-fosses</a:t>
            </a:r>
            <a:r>
              <a:rPr lang="en-US" dirty="0">
                <a:solidFill>
                  <a:schemeClr val="bg1">
                    <a:lumMod val="75000"/>
                  </a:schemeClr>
                </a:solidFill>
              </a:rPr>
              <a:t>, France) is supplied as a self-hardening paste in 60 gm packaging. </a:t>
            </a:r>
          </a:p>
          <a:p>
            <a:pPr algn="just"/>
            <a:r>
              <a:rPr lang="en-US" dirty="0">
                <a:solidFill>
                  <a:schemeClr val="bg1">
                    <a:lumMod val="75000"/>
                  </a:schemeClr>
                </a:solidFill>
              </a:rPr>
              <a:t>The main components of the material are amyl acetate, dibutyl phthalate (10-25%), methyl polymethacrylate, zinc oxide (20 50%) and zinc sulfate (2.5-10%). </a:t>
            </a:r>
          </a:p>
          <a:p>
            <a:pPr algn="just"/>
            <a:r>
              <a:rPr lang="en-US" dirty="0">
                <a:solidFill>
                  <a:schemeClr val="bg1">
                    <a:lumMod val="75000"/>
                  </a:schemeClr>
                </a:solidFill>
              </a:rPr>
              <a:t>Medicaments such as antimicrobials can also be combined with the paste before placement of the dressing. </a:t>
            </a:r>
          </a:p>
          <a:p>
            <a:pPr algn="just"/>
            <a:r>
              <a:rPr lang="en-US" dirty="0">
                <a:solidFill>
                  <a:schemeClr val="bg1">
                    <a:lumMod val="75000"/>
                  </a:schemeClr>
                </a:solidFill>
              </a:rPr>
              <a:t>The material sets by chemical reaction when it comes in contact with water. </a:t>
            </a:r>
          </a:p>
          <a:p>
            <a:pPr algn="just"/>
            <a:r>
              <a:rPr lang="en-US" dirty="0">
                <a:solidFill>
                  <a:schemeClr val="bg1">
                    <a:lumMod val="75000"/>
                  </a:schemeClr>
                </a:solidFill>
              </a:rPr>
              <a:t>The working time for this material is 2-3 minute and it completely sets in 20 30 minutes.</a:t>
            </a:r>
            <a:endParaRPr lang="en-IN" dirty="0">
              <a:solidFill>
                <a:schemeClr val="bg1">
                  <a:lumMod val="75000"/>
                </a:schemeClr>
              </a:solidFill>
            </a:endParaRPr>
          </a:p>
        </p:txBody>
      </p:sp>
    </p:spTree>
    <p:extLst>
      <p:ext uri="{BB962C8B-B14F-4D97-AF65-F5344CB8AC3E}">
        <p14:creationId xmlns:p14="http://schemas.microsoft.com/office/powerpoint/2010/main" val="393659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260-D8DF-07FA-1354-B269F30D4D66}"/>
              </a:ext>
            </a:extLst>
          </p:cNvPr>
          <p:cNvSpPr>
            <a:spLocks noGrp="1"/>
          </p:cNvSpPr>
          <p:nvPr>
            <p:ph type="title"/>
          </p:nvPr>
        </p:nvSpPr>
        <p:spPr>
          <a:xfrm>
            <a:off x="2666198" y="365125"/>
            <a:ext cx="8687602" cy="1325563"/>
          </a:xfrm>
        </p:spPr>
        <p:txBody>
          <a:bodyPr/>
          <a:lstStyle/>
          <a:p>
            <a:r>
              <a:rPr lang="en-IN" dirty="0" err="1">
                <a:solidFill>
                  <a:srgbClr val="FFFF00"/>
                </a:solidFill>
              </a:rPr>
              <a:t>Perio</a:t>
            </a:r>
            <a:r>
              <a:rPr lang="en-IN" dirty="0">
                <a:solidFill>
                  <a:srgbClr val="FFFF00"/>
                </a:solidFill>
              </a:rPr>
              <a:t> Putty</a:t>
            </a:r>
          </a:p>
        </p:txBody>
      </p:sp>
      <p:sp>
        <p:nvSpPr>
          <p:cNvPr id="3" name="Content Placeholder 2">
            <a:extLst>
              <a:ext uri="{FF2B5EF4-FFF2-40B4-BE49-F238E27FC236}">
                <a16:creationId xmlns:a16="http://schemas.microsoft.com/office/drawing/2014/main" id="{A37FC030-F529-2B03-969C-654F1415FC46}"/>
              </a:ext>
            </a:extLst>
          </p:cNvPr>
          <p:cNvSpPr>
            <a:spLocks noGrp="1"/>
          </p:cNvSpPr>
          <p:nvPr>
            <p:ph idx="1"/>
          </p:nvPr>
        </p:nvSpPr>
        <p:spPr>
          <a:xfrm>
            <a:off x="2666196" y="1825625"/>
            <a:ext cx="8687603" cy="4351338"/>
          </a:xfrm>
        </p:spPr>
        <p:txBody>
          <a:bodyPr/>
          <a:lstStyle/>
          <a:p>
            <a:pPr algn="just">
              <a:lnSpc>
                <a:spcPct val="150000"/>
              </a:lnSpc>
            </a:pPr>
            <a:r>
              <a:rPr lang="en-IN" dirty="0" err="1">
                <a:solidFill>
                  <a:schemeClr val="bg1">
                    <a:lumMod val="75000"/>
                  </a:schemeClr>
                </a:solidFill>
              </a:rPr>
              <a:t>Perio</a:t>
            </a:r>
            <a:r>
              <a:rPr lang="en-IN" dirty="0">
                <a:solidFill>
                  <a:schemeClr val="bg1">
                    <a:lumMod val="75000"/>
                  </a:schemeClr>
                </a:solidFill>
              </a:rPr>
              <a:t> Putty (</a:t>
            </a:r>
            <a:r>
              <a:rPr lang="en-IN" dirty="0" err="1">
                <a:solidFill>
                  <a:schemeClr val="bg1">
                    <a:lumMod val="75000"/>
                  </a:schemeClr>
                </a:solidFill>
              </a:rPr>
              <a:t>Cadco</a:t>
            </a:r>
            <a:r>
              <a:rPr lang="en-IN" dirty="0">
                <a:solidFill>
                  <a:schemeClr val="bg1">
                    <a:lumMod val="75000"/>
                  </a:schemeClr>
                </a:solidFill>
              </a:rPr>
              <a:t> Dental Products Inc., Los Angeles, CA, USA) is another non-eugenol periodontal dressing which in addition to the basic components contains methylparabens and propylparabens (fungicidal) and benzocaine (topical </a:t>
            </a:r>
            <a:r>
              <a:rPr lang="en-IN" dirty="0" err="1">
                <a:solidFill>
                  <a:schemeClr val="bg1">
                    <a:lumMod val="75000"/>
                  </a:schemeClr>
                </a:solidFill>
              </a:rPr>
              <a:t>anesthetic</a:t>
            </a:r>
            <a:r>
              <a:rPr lang="en-IN" dirty="0">
                <a:solidFill>
                  <a:schemeClr val="bg1">
                    <a:lumMod val="75000"/>
                  </a:schemeClr>
                </a:solidFill>
              </a:rPr>
              <a:t>)</a:t>
            </a:r>
          </a:p>
        </p:txBody>
      </p:sp>
    </p:spTree>
    <p:extLst>
      <p:ext uri="{BB962C8B-B14F-4D97-AF65-F5344CB8AC3E}">
        <p14:creationId xmlns:p14="http://schemas.microsoft.com/office/powerpoint/2010/main" val="3989744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AB24-6B06-CD7A-CF0E-460E49EA6855}"/>
              </a:ext>
            </a:extLst>
          </p:cNvPr>
          <p:cNvSpPr>
            <a:spLocks noGrp="1"/>
          </p:cNvSpPr>
          <p:nvPr>
            <p:ph type="title"/>
          </p:nvPr>
        </p:nvSpPr>
        <p:spPr>
          <a:xfrm>
            <a:off x="2906828" y="365125"/>
            <a:ext cx="8446971" cy="1325563"/>
          </a:xfrm>
        </p:spPr>
        <p:txBody>
          <a:bodyPr/>
          <a:lstStyle/>
          <a:p>
            <a:r>
              <a:rPr lang="en-IN" dirty="0" err="1">
                <a:solidFill>
                  <a:srgbClr val="FFFF00"/>
                </a:solidFill>
              </a:rPr>
              <a:t>Periogenix</a:t>
            </a:r>
            <a:endParaRPr lang="en-IN" dirty="0">
              <a:solidFill>
                <a:srgbClr val="FFFF00"/>
              </a:solidFill>
            </a:endParaRPr>
          </a:p>
        </p:txBody>
      </p:sp>
      <p:sp>
        <p:nvSpPr>
          <p:cNvPr id="3" name="Content Placeholder 2">
            <a:extLst>
              <a:ext uri="{FF2B5EF4-FFF2-40B4-BE49-F238E27FC236}">
                <a16:creationId xmlns:a16="http://schemas.microsoft.com/office/drawing/2014/main" id="{639B022D-CEE4-2503-DE09-9868B642F237}"/>
              </a:ext>
            </a:extLst>
          </p:cNvPr>
          <p:cNvSpPr>
            <a:spLocks noGrp="1"/>
          </p:cNvSpPr>
          <p:nvPr>
            <p:ph idx="1"/>
          </p:nvPr>
        </p:nvSpPr>
        <p:spPr>
          <a:xfrm>
            <a:off x="2242686" y="1825625"/>
            <a:ext cx="9111114" cy="4351338"/>
          </a:xfrm>
        </p:spPr>
        <p:txBody>
          <a:bodyPr/>
          <a:lstStyle/>
          <a:p>
            <a:pPr algn="just"/>
            <a:r>
              <a:rPr lang="en-IN" dirty="0" err="1">
                <a:solidFill>
                  <a:schemeClr val="bg1">
                    <a:lumMod val="75000"/>
                  </a:schemeClr>
                </a:solidFill>
              </a:rPr>
              <a:t>Periogenix</a:t>
            </a:r>
            <a:r>
              <a:rPr lang="en-IN" dirty="0">
                <a:solidFill>
                  <a:schemeClr val="bg1">
                    <a:lumMod val="75000"/>
                  </a:schemeClr>
                </a:solidFill>
              </a:rPr>
              <a:t>™ (</a:t>
            </a:r>
            <a:r>
              <a:rPr lang="en-IN" dirty="0" err="1">
                <a:solidFill>
                  <a:schemeClr val="bg1">
                    <a:lumMod val="75000"/>
                  </a:schemeClr>
                </a:solidFill>
              </a:rPr>
              <a:t>OroScience</a:t>
            </a:r>
            <a:r>
              <a:rPr lang="en-IN" dirty="0">
                <a:solidFill>
                  <a:schemeClr val="bg1">
                    <a:lumMod val="75000"/>
                  </a:schemeClr>
                </a:solidFill>
              </a:rPr>
              <a:t> (New Line Medical Inc., Lafayette, LA, USA) contains </a:t>
            </a:r>
            <a:r>
              <a:rPr lang="en-IN" dirty="0" err="1">
                <a:solidFill>
                  <a:schemeClr val="bg1">
                    <a:lumMod val="75000"/>
                  </a:schemeClr>
                </a:solidFill>
              </a:rPr>
              <a:t>perfluorodecalin</a:t>
            </a:r>
            <a:r>
              <a:rPr lang="en-IN" dirty="0">
                <a:solidFill>
                  <a:schemeClr val="bg1">
                    <a:lumMod val="75000"/>
                  </a:schemeClr>
                </a:solidFill>
              </a:rPr>
              <a:t>, purified water, glycerine hydrogenated phosphatidylcholine, </a:t>
            </a:r>
            <a:r>
              <a:rPr lang="en-IN" dirty="0" err="1">
                <a:solidFill>
                  <a:schemeClr val="bg1">
                    <a:lumMod val="75000"/>
                  </a:schemeClr>
                </a:solidFill>
              </a:rPr>
              <a:t>cetearyl</a:t>
            </a:r>
            <a:r>
              <a:rPr lang="en-IN" dirty="0">
                <a:solidFill>
                  <a:schemeClr val="bg1">
                    <a:lumMod val="75000"/>
                  </a:schemeClr>
                </a:solidFill>
              </a:rPr>
              <a:t> alcohol, polysorbate , </a:t>
            </a:r>
            <a:r>
              <a:rPr lang="en-IN" dirty="0" err="1">
                <a:solidFill>
                  <a:schemeClr val="bg1">
                    <a:lumMod val="75000"/>
                  </a:schemeClr>
                </a:solidFill>
              </a:rPr>
              <a:t>tocopheryl</a:t>
            </a:r>
            <a:r>
              <a:rPr lang="en-IN" dirty="0">
                <a:solidFill>
                  <a:schemeClr val="bg1">
                    <a:lumMod val="75000"/>
                  </a:schemeClr>
                </a:solidFill>
              </a:rPr>
              <a:t> acetate, benzyl alcohol, methylparaben, propylparaben, and oxygen. </a:t>
            </a:r>
          </a:p>
          <a:p>
            <a:pPr algn="just"/>
            <a:r>
              <a:rPr lang="en-IN" dirty="0">
                <a:solidFill>
                  <a:schemeClr val="bg1">
                    <a:lumMod val="75000"/>
                  </a:schemeClr>
                </a:solidFill>
              </a:rPr>
              <a:t>The dressing has been shown to aid in the healing process by multiple mechanisms.</a:t>
            </a:r>
          </a:p>
        </p:txBody>
      </p:sp>
    </p:spTree>
    <p:extLst>
      <p:ext uri="{BB962C8B-B14F-4D97-AF65-F5344CB8AC3E}">
        <p14:creationId xmlns:p14="http://schemas.microsoft.com/office/powerpoint/2010/main" val="28327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32CD9-5A24-21BF-0AB1-F0ADC668D08C}"/>
              </a:ext>
            </a:extLst>
          </p:cNvPr>
          <p:cNvSpPr>
            <a:spLocks noGrp="1"/>
          </p:cNvSpPr>
          <p:nvPr>
            <p:ph idx="1"/>
          </p:nvPr>
        </p:nvSpPr>
        <p:spPr>
          <a:xfrm>
            <a:off x="2820200" y="892743"/>
            <a:ext cx="8889733" cy="5688530"/>
          </a:xfrm>
        </p:spPr>
        <p:txBody>
          <a:bodyPr>
            <a:normAutofit/>
          </a:bodyPr>
          <a:lstStyle/>
          <a:p>
            <a:pPr marL="0" indent="0" algn="just">
              <a:buNone/>
            </a:pPr>
            <a:r>
              <a:rPr lang="en-US" dirty="0">
                <a:solidFill>
                  <a:schemeClr val="bg1">
                    <a:lumMod val="75000"/>
                  </a:schemeClr>
                </a:solidFill>
              </a:rPr>
              <a:t>The rationales for placing periodontal dressing are:</a:t>
            </a:r>
          </a:p>
          <a:p>
            <a:pPr algn="just"/>
            <a:r>
              <a:rPr lang="en-US" dirty="0">
                <a:solidFill>
                  <a:schemeClr val="bg1">
                    <a:lumMod val="75000"/>
                  </a:schemeClr>
                </a:solidFill>
              </a:rPr>
              <a:t>Protection of wounds from post-operative irritation</a:t>
            </a:r>
          </a:p>
          <a:p>
            <a:pPr algn="just"/>
            <a:r>
              <a:rPr lang="en-US" dirty="0">
                <a:solidFill>
                  <a:schemeClr val="bg1">
                    <a:lumMod val="75000"/>
                  </a:schemeClr>
                </a:solidFill>
              </a:rPr>
              <a:t>Preventing trauma</a:t>
            </a:r>
          </a:p>
          <a:p>
            <a:pPr algn="just"/>
            <a:r>
              <a:rPr lang="en-US" dirty="0">
                <a:solidFill>
                  <a:schemeClr val="bg1">
                    <a:lumMod val="75000"/>
                  </a:schemeClr>
                </a:solidFill>
              </a:rPr>
              <a:t>Preventing salivary contamination </a:t>
            </a:r>
          </a:p>
          <a:p>
            <a:pPr algn="just"/>
            <a:r>
              <a:rPr lang="en-US" dirty="0">
                <a:solidFill>
                  <a:schemeClr val="bg1">
                    <a:lumMod val="75000"/>
                  </a:schemeClr>
                </a:solidFill>
              </a:rPr>
              <a:t>Preventing gingival detachment from root surface</a:t>
            </a:r>
          </a:p>
          <a:p>
            <a:pPr algn="just"/>
            <a:r>
              <a:rPr lang="en-US" dirty="0">
                <a:solidFill>
                  <a:schemeClr val="bg1">
                    <a:lumMod val="75000"/>
                  </a:schemeClr>
                </a:solidFill>
              </a:rPr>
              <a:t>Preventing coronal displacement of the flap where the flap has been apically positioned</a:t>
            </a:r>
          </a:p>
          <a:p>
            <a:pPr algn="just"/>
            <a:r>
              <a:rPr lang="en-US" dirty="0">
                <a:solidFill>
                  <a:schemeClr val="bg1">
                    <a:lumMod val="75000"/>
                  </a:schemeClr>
                </a:solidFill>
              </a:rPr>
              <a:t>Reducing tooth hypersensitivity during the first hours after surgery</a:t>
            </a:r>
          </a:p>
          <a:p>
            <a:pPr algn="just"/>
            <a:r>
              <a:rPr lang="en-US" dirty="0">
                <a:solidFill>
                  <a:schemeClr val="bg1">
                    <a:lumMod val="75000"/>
                  </a:schemeClr>
                </a:solidFill>
              </a:rPr>
              <a:t>To provide patient comfort. </a:t>
            </a:r>
            <a:endParaRPr lang="en-IN" dirty="0">
              <a:solidFill>
                <a:schemeClr val="bg1">
                  <a:lumMod val="75000"/>
                </a:schemeClr>
              </a:solidFill>
            </a:endParaRPr>
          </a:p>
        </p:txBody>
      </p:sp>
    </p:spTree>
    <p:extLst>
      <p:ext uri="{BB962C8B-B14F-4D97-AF65-F5344CB8AC3E}">
        <p14:creationId xmlns:p14="http://schemas.microsoft.com/office/powerpoint/2010/main" val="2389885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D256-2BDA-C2CF-166D-EC2439B8D3C8}"/>
              </a:ext>
            </a:extLst>
          </p:cNvPr>
          <p:cNvSpPr>
            <a:spLocks noGrp="1"/>
          </p:cNvSpPr>
          <p:nvPr>
            <p:ph type="title"/>
          </p:nvPr>
        </p:nvSpPr>
        <p:spPr>
          <a:xfrm>
            <a:off x="2887579" y="365125"/>
            <a:ext cx="9163249" cy="1325563"/>
          </a:xfrm>
        </p:spPr>
        <p:txBody>
          <a:bodyPr>
            <a:normAutofit fontScale="90000"/>
          </a:bodyPr>
          <a:lstStyle/>
          <a:p>
            <a:r>
              <a:rPr lang="en-US" dirty="0">
                <a:solidFill>
                  <a:srgbClr val="FFFF00"/>
                </a:solidFill>
              </a:rPr>
              <a:t>Periodontal dressings containing neither zinc </a:t>
            </a:r>
            <a:r>
              <a:rPr lang="en-US" dirty="0" err="1">
                <a:solidFill>
                  <a:srgbClr val="FFFF00"/>
                </a:solidFill>
              </a:rPr>
              <a:t>oxidenor</a:t>
            </a:r>
            <a:r>
              <a:rPr lang="en-US" dirty="0">
                <a:solidFill>
                  <a:srgbClr val="FFFF00"/>
                </a:solidFill>
              </a:rPr>
              <a:t> eugenol: </a:t>
            </a:r>
            <a:br>
              <a:rPr lang="en-US" dirty="0">
                <a:solidFill>
                  <a:srgbClr val="FFFF00"/>
                </a:solidFill>
              </a:rPr>
            </a:br>
            <a:r>
              <a:rPr lang="en-US" dirty="0">
                <a:solidFill>
                  <a:srgbClr val="92D050"/>
                </a:solidFill>
              </a:rPr>
              <a:t>Light cure periodontal dressings:</a:t>
            </a:r>
            <a:endParaRPr lang="en-IN" dirty="0">
              <a:solidFill>
                <a:srgbClr val="92D050"/>
              </a:solidFill>
            </a:endParaRPr>
          </a:p>
        </p:txBody>
      </p:sp>
      <p:sp>
        <p:nvSpPr>
          <p:cNvPr id="3" name="Content Placeholder 2">
            <a:extLst>
              <a:ext uri="{FF2B5EF4-FFF2-40B4-BE49-F238E27FC236}">
                <a16:creationId xmlns:a16="http://schemas.microsoft.com/office/drawing/2014/main" id="{9D97ACAE-7541-2BC8-8D75-51E251F33898}"/>
              </a:ext>
            </a:extLst>
          </p:cNvPr>
          <p:cNvSpPr>
            <a:spLocks noGrp="1"/>
          </p:cNvSpPr>
          <p:nvPr>
            <p:ph idx="1"/>
          </p:nvPr>
        </p:nvSpPr>
        <p:spPr>
          <a:xfrm>
            <a:off x="2319687" y="1982804"/>
            <a:ext cx="9577137" cy="4677877"/>
          </a:xfrm>
        </p:spPr>
        <p:txBody>
          <a:bodyPr>
            <a:normAutofit lnSpcReduction="10000"/>
          </a:bodyPr>
          <a:lstStyle/>
          <a:p>
            <a:pPr algn="just"/>
            <a:r>
              <a:rPr lang="en-US" dirty="0">
                <a:solidFill>
                  <a:schemeClr val="bg1">
                    <a:lumMod val="75000"/>
                  </a:schemeClr>
                </a:solidFill>
              </a:rPr>
              <a:t>These include single component light activated dressing material which is placed over the tissue surface followed by curing with the visible light application. </a:t>
            </a:r>
          </a:p>
          <a:p>
            <a:pPr algn="just"/>
            <a:r>
              <a:rPr lang="en-US" dirty="0">
                <a:solidFill>
                  <a:schemeClr val="bg1">
                    <a:lumMod val="75000"/>
                  </a:schemeClr>
                </a:solidFill>
              </a:rPr>
              <a:t>It is cured in increments and after curing it maintains its elastic properties. </a:t>
            </a:r>
          </a:p>
          <a:p>
            <a:pPr algn="just"/>
            <a:r>
              <a:rPr lang="en-US" dirty="0">
                <a:solidFill>
                  <a:schemeClr val="bg1">
                    <a:lumMod val="75000"/>
                  </a:schemeClr>
                </a:solidFill>
              </a:rPr>
              <a:t>The dressing has a tinted pink translucent color and is preferred in the anterior tooth segment and for mucogingival surgical procedures. </a:t>
            </a:r>
          </a:p>
          <a:p>
            <a:pPr algn="just"/>
            <a:r>
              <a:rPr lang="en-US" dirty="0" err="1">
                <a:solidFill>
                  <a:schemeClr val="bg1">
                    <a:lumMod val="75000"/>
                  </a:schemeClr>
                </a:solidFill>
              </a:rPr>
              <a:t>Bucrylate</a:t>
            </a:r>
            <a:r>
              <a:rPr lang="en-US" dirty="0">
                <a:solidFill>
                  <a:schemeClr val="bg1">
                    <a:lumMod val="75000"/>
                  </a:schemeClr>
                </a:solidFill>
              </a:rPr>
              <a:t>® (Ethicon Inc., Somerville, NJ, USA) and </a:t>
            </a:r>
            <a:r>
              <a:rPr lang="en-US" dirty="0" err="1">
                <a:solidFill>
                  <a:schemeClr val="bg1">
                    <a:lumMod val="75000"/>
                  </a:schemeClr>
                </a:solidFill>
              </a:rPr>
              <a:t>Barricaid</a:t>
            </a:r>
            <a:r>
              <a:rPr lang="en-US" dirty="0">
                <a:solidFill>
                  <a:schemeClr val="bg1">
                    <a:lumMod val="75000"/>
                  </a:schemeClr>
                </a:solidFill>
              </a:rPr>
              <a:t> (Dentsply International Inc., Milford, DE, US) are the examples for light cure periodontal dressings.</a:t>
            </a:r>
            <a:endParaRPr lang="en-IN" dirty="0">
              <a:solidFill>
                <a:schemeClr val="bg1">
                  <a:lumMod val="75000"/>
                </a:schemeClr>
              </a:solidFill>
            </a:endParaRPr>
          </a:p>
        </p:txBody>
      </p:sp>
    </p:spTree>
    <p:extLst>
      <p:ext uri="{BB962C8B-B14F-4D97-AF65-F5344CB8AC3E}">
        <p14:creationId xmlns:p14="http://schemas.microsoft.com/office/powerpoint/2010/main" val="1777868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5B35-57C0-57B9-D5E2-21CD6A1FE44F}"/>
              </a:ext>
            </a:extLst>
          </p:cNvPr>
          <p:cNvSpPr>
            <a:spLocks noGrp="1"/>
          </p:cNvSpPr>
          <p:nvPr>
            <p:ph type="title"/>
          </p:nvPr>
        </p:nvSpPr>
        <p:spPr>
          <a:xfrm>
            <a:off x="2762450" y="365125"/>
            <a:ext cx="8591349" cy="1325563"/>
          </a:xfrm>
        </p:spPr>
        <p:txBody>
          <a:bodyPr/>
          <a:lstStyle/>
          <a:p>
            <a:r>
              <a:rPr lang="en-IN" dirty="0">
                <a:solidFill>
                  <a:srgbClr val="FFFF00"/>
                </a:solidFill>
              </a:rPr>
              <a:t>Collagen containing periodontal dressings</a:t>
            </a:r>
          </a:p>
        </p:txBody>
      </p:sp>
      <p:sp>
        <p:nvSpPr>
          <p:cNvPr id="3" name="Content Placeholder 2">
            <a:extLst>
              <a:ext uri="{FF2B5EF4-FFF2-40B4-BE49-F238E27FC236}">
                <a16:creationId xmlns:a16="http://schemas.microsoft.com/office/drawing/2014/main" id="{06AE3FDA-DF89-22D6-2805-9CFB7A672058}"/>
              </a:ext>
            </a:extLst>
          </p:cNvPr>
          <p:cNvSpPr>
            <a:spLocks noGrp="1"/>
          </p:cNvSpPr>
          <p:nvPr>
            <p:ph idx="1"/>
          </p:nvPr>
        </p:nvSpPr>
        <p:spPr>
          <a:xfrm>
            <a:off x="2656573" y="1690688"/>
            <a:ext cx="8697226" cy="4802187"/>
          </a:xfrm>
        </p:spPr>
        <p:txBody>
          <a:bodyPr>
            <a:normAutofit/>
          </a:bodyPr>
          <a:lstStyle/>
          <a:p>
            <a:pPr algn="just"/>
            <a:r>
              <a:rPr lang="en-US" dirty="0">
                <a:solidFill>
                  <a:schemeClr val="bg1">
                    <a:lumMod val="75000"/>
                  </a:schemeClr>
                </a:solidFill>
              </a:rPr>
              <a:t>Collagen is a physiological component of connective tissue. </a:t>
            </a:r>
          </a:p>
          <a:p>
            <a:pPr algn="just"/>
            <a:r>
              <a:rPr lang="en-US" dirty="0">
                <a:solidFill>
                  <a:schemeClr val="bg1">
                    <a:lumMod val="75000"/>
                  </a:schemeClr>
                </a:solidFill>
              </a:rPr>
              <a:t>It forms a physiologic interface when placed over healing tissue and thus enhances healing by deposition and organization of the fibers in granulation tissues formed during the healing process. </a:t>
            </a:r>
          </a:p>
          <a:p>
            <a:pPr algn="just"/>
            <a:r>
              <a:rPr lang="en-US" dirty="0">
                <a:solidFill>
                  <a:schemeClr val="bg1">
                    <a:lumMod val="75000"/>
                  </a:schemeClr>
                </a:solidFill>
              </a:rPr>
              <a:t>It is an excellent hemostatic, promoting hemostasis by facilitating the aggregation of platelets during coagulation cascade. </a:t>
            </a:r>
          </a:p>
        </p:txBody>
      </p:sp>
    </p:spTree>
    <p:extLst>
      <p:ext uri="{BB962C8B-B14F-4D97-AF65-F5344CB8AC3E}">
        <p14:creationId xmlns:p14="http://schemas.microsoft.com/office/powerpoint/2010/main" val="127372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B3CE9-1D5C-B10D-664A-DB618C2016F7}"/>
              </a:ext>
            </a:extLst>
          </p:cNvPr>
          <p:cNvSpPr>
            <a:spLocks noGrp="1"/>
          </p:cNvSpPr>
          <p:nvPr>
            <p:ph idx="1"/>
          </p:nvPr>
        </p:nvSpPr>
        <p:spPr>
          <a:xfrm>
            <a:off x="2877954" y="875899"/>
            <a:ext cx="8475846" cy="5301064"/>
          </a:xfrm>
        </p:spPr>
        <p:txBody>
          <a:bodyPr/>
          <a:lstStyle/>
          <a:p>
            <a:pPr algn="just"/>
            <a:r>
              <a:rPr lang="en-US" dirty="0">
                <a:solidFill>
                  <a:schemeClr val="bg1">
                    <a:lumMod val="75000"/>
                  </a:schemeClr>
                </a:solidFill>
              </a:rPr>
              <a:t>Other advantages of using collagen as a dressing material are: it is non-immunogenic, nonpyrogenic and has minimal allergic potential. </a:t>
            </a:r>
          </a:p>
          <a:p>
            <a:pPr algn="just"/>
            <a:r>
              <a:rPr lang="en-US" dirty="0">
                <a:solidFill>
                  <a:schemeClr val="bg1">
                    <a:lumMod val="75000"/>
                  </a:schemeClr>
                </a:solidFill>
              </a:rPr>
              <a:t>Commercially, the collagen materials are available in three forms: </a:t>
            </a:r>
          </a:p>
          <a:p>
            <a:pPr algn="just"/>
            <a:r>
              <a:rPr lang="en-US" dirty="0">
                <a:solidFill>
                  <a:schemeClr val="bg1">
                    <a:lumMod val="75000"/>
                  </a:schemeClr>
                </a:solidFill>
              </a:rPr>
              <a:t>Tape (</a:t>
            </a:r>
            <a:r>
              <a:rPr lang="en-US" dirty="0" err="1">
                <a:solidFill>
                  <a:schemeClr val="bg1">
                    <a:lumMod val="75000"/>
                  </a:schemeClr>
                </a:solidFill>
              </a:rPr>
              <a:t>collatape</a:t>
            </a:r>
            <a:r>
              <a:rPr lang="en-US" dirty="0">
                <a:solidFill>
                  <a:schemeClr val="bg1">
                    <a:lumMod val="75000"/>
                  </a:schemeClr>
                </a:solidFill>
              </a:rPr>
              <a:t>; </a:t>
            </a:r>
            <a:r>
              <a:rPr lang="en-US" dirty="0" err="1">
                <a:solidFill>
                  <a:schemeClr val="bg1">
                    <a:lumMod val="75000"/>
                  </a:schemeClr>
                </a:solidFill>
              </a:rPr>
              <a:t>zimmer</a:t>
            </a:r>
            <a:r>
              <a:rPr lang="en-US" dirty="0">
                <a:solidFill>
                  <a:schemeClr val="bg1">
                    <a:lumMod val="75000"/>
                  </a:schemeClr>
                </a:solidFill>
              </a:rPr>
              <a:t> dental, </a:t>
            </a:r>
            <a:r>
              <a:rPr lang="en-US" dirty="0" err="1">
                <a:solidFill>
                  <a:schemeClr val="bg1">
                    <a:lumMod val="75000"/>
                  </a:schemeClr>
                </a:solidFill>
              </a:rPr>
              <a:t>carlsbad</a:t>
            </a:r>
            <a:r>
              <a:rPr lang="en-US" dirty="0">
                <a:solidFill>
                  <a:schemeClr val="bg1">
                    <a:lumMod val="75000"/>
                  </a:schemeClr>
                </a:solidFill>
              </a:rPr>
              <a:t>, ca, </a:t>
            </a:r>
            <a:r>
              <a:rPr lang="en-US" dirty="0" err="1">
                <a:solidFill>
                  <a:schemeClr val="bg1">
                    <a:lumMod val="75000"/>
                  </a:schemeClr>
                </a:solidFill>
              </a:rPr>
              <a:t>usa</a:t>
            </a:r>
            <a:r>
              <a:rPr lang="en-US" dirty="0">
                <a:solidFill>
                  <a:schemeClr val="bg1">
                    <a:lumMod val="75000"/>
                  </a:schemeClr>
                </a:solidFill>
              </a:rPr>
              <a:t>),</a:t>
            </a:r>
          </a:p>
          <a:p>
            <a:pPr algn="just"/>
            <a:r>
              <a:rPr lang="en-US" dirty="0">
                <a:solidFill>
                  <a:schemeClr val="bg1">
                    <a:lumMod val="75000"/>
                  </a:schemeClr>
                </a:solidFill>
              </a:rPr>
              <a:t>Cote (</a:t>
            </a:r>
            <a:r>
              <a:rPr lang="en-US" dirty="0" err="1">
                <a:solidFill>
                  <a:schemeClr val="bg1">
                    <a:lumMod val="75000"/>
                  </a:schemeClr>
                </a:solidFill>
              </a:rPr>
              <a:t>collacote</a:t>
            </a:r>
            <a:r>
              <a:rPr lang="en-US" dirty="0">
                <a:solidFill>
                  <a:schemeClr val="bg1">
                    <a:lumMod val="75000"/>
                  </a:schemeClr>
                </a:solidFill>
              </a:rPr>
              <a:t>, </a:t>
            </a:r>
            <a:r>
              <a:rPr lang="en-US" dirty="0" err="1">
                <a:solidFill>
                  <a:schemeClr val="bg1">
                    <a:lumMod val="75000"/>
                  </a:schemeClr>
                </a:solidFill>
              </a:rPr>
              <a:t>zimmer</a:t>
            </a:r>
            <a:r>
              <a:rPr lang="en-US" dirty="0">
                <a:solidFill>
                  <a:schemeClr val="bg1">
                    <a:lumMod val="75000"/>
                  </a:schemeClr>
                </a:solidFill>
              </a:rPr>
              <a:t> dental, </a:t>
            </a:r>
            <a:r>
              <a:rPr lang="en-US" dirty="0" err="1">
                <a:solidFill>
                  <a:schemeClr val="bg1">
                    <a:lumMod val="75000"/>
                  </a:schemeClr>
                </a:solidFill>
              </a:rPr>
              <a:t>carlsbad</a:t>
            </a:r>
            <a:r>
              <a:rPr lang="en-US" dirty="0">
                <a:solidFill>
                  <a:schemeClr val="bg1">
                    <a:lumMod val="75000"/>
                  </a:schemeClr>
                </a:solidFill>
              </a:rPr>
              <a:t>, CA, USA)</a:t>
            </a:r>
          </a:p>
          <a:p>
            <a:pPr algn="just"/>
            <a:r>
              <a:rPr lang="en-US" dirty="0">
                <a:solidFill>
                  <a:schemeClr val="bg1">
                    <a:lumMod val="75000"/>
                  </a:schemeClr>
                </a:solidFill>
              </a:rPr>
              <a:t>Plug (</a:t>
            </a:r>
            <a:r>
              <a:rPr lang="en-US" dirty="0" err="1">
                <a:solidFill>
                  <a:schemeClr val="bg1">
                    <a:lumMod val="75000"/>
                  </a:schemeClr>
                </a:solidFill>
              </a:rPr>
              <a:t>collaplug</a:t>
            </a:r>
            <a:r>
              <a:rPr lang="en-US" dirty="0">
                <a:solidFill>
                  <a:schemeClr val="bg1">
                    <a:lumMod val="75000"/>
                  </a:schemeClr>
                </a:solidFill>
              </a:rPr>
              <a:t>: </a:t>
            </a:r>
            <a:r>
              <a:rPr lang="en-US" dirty="0" err="1">
                <a:solidFill>
                  <a:schemeClr val="bg1">
                    <a:lumMod val="75000"/>
                  </a:schemeClr>
                </a:solidFill>
              </a:rPr>
              <a:t>zimmer</a:t>
            </a:r>
            <a:r>
              <a:rPr lang="en-US" dirty="0">
                <a:solidFill>
                  <a:schemeClr val="bg1">
                    <a:lumMod val="75000"/>
                  </a:schemeClr>
                </a:solidFill>
              </a:rPr>
              <a:t> dental, </a:t>
            </a:r>
            <a:r>
              <a:rPr lang="en-US" dirty="0" err="1">
                <a:solidFill>
                  <a:schemeClr val="bg1">
                    <a:lumMod val="75000"/>
                  </a:schemeClr>
                </a:solidFill>
              </a:rPr>
              <a:t>carlsbad</a:t>
            </a:r>
            <a:r>
              <a:rPr lang="en-US" dirty="0">
                <a:solidFill>
                  <a:schemeClr val="bg1">
                    <a:lumMod val="75000"/>
                  </a:schemeClr>
                </a:solidFill>
              </a:rPr>
              <a:t>, CA, USA). </a:t>
            </a:r>
            <a:endParaRPr lang="en-IN" dirty="0">
              <a:solidFill>
                <a:schemeClr val="bg1">
                  <a:lumMod val="75000"/>
                </a:schemeClr>
              </a:solidFill>
            </a:endParaRPr>
          </a:p>
          <a:p>
            <a:endParaRPr lang="en-IN" dirty="0"/>
          </a:p>
        </p:txBody>
      </p:sp>
    </p:spTree>
    <p:extLst>
      <p:ext uri="{BB962C8B-B14F-4D97-AF65-F5344CB8AC3E}">
        <p14:creationId xmlns:p14="http://schemas.microsoft.com/office/powerpoint/2010/main" val="3483035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D50D-773A-CC8F-F57B-029F094B6267}"/>
              </a:ext>
            </a:extLst>
          </p:cNvPr>
          <p:cNvSpPr>
            <a:spLocks noGrp="1"/>
          </p:cNvSpPr>
          <p:nvPr>
            <p:ph type="title"/>
          </p:nvPr>
        </p:nvSpPr>
        <p:spPr>
          <a:xfrm>
            <a:off x="2723949" y="124494"/>
            <a:ext cx="8629851" cy="1325563"/>
          </a:xfrm>
        </p:spPr>
        <p:txBody>
          <a:bodyPr/>
          <a:lstStyle/>
          <a:p>
            <a:r>
              <a:rPr lang="en-IN" dirty="0">
                <a:solidFill>
                  <a:srgbClr val="FFFF00"/>
                </a:solidFill>
              </a:rPr>
              <a:t>Reso-Pac</a:t>
            </a:r>
          </a:p>
        </p:txBody>
      </p:sp>
      <p:sp>
        <p:nvSpPr>
          <p:cNvPr id="3" name="Content Placeholder 2">
            <a:extLst>
              <a:ext uri="{FF2B5EF4-FFF2-40B4-BE49-F238E27FC236}">
                <a16:creationId xmlns:a16="http://schemas.microsoft.com/office/drawing/2014/main" id="{D70E5008-A3F8-6D29-21FE-74DA6DED7D56}"/>
              </a:ext>
            </a:extLst>
          </p:cNvPr>
          <p:cNvSpPr>
            <a:spLocks noGrp="1"/>
          </p:cNvSpPr>
          <p:nvPr>
            <p:ph idx="1"/>
          </p:nvPr>
        </p:nvSpPr>
        <p:spPr>
          <a:xfrm>
            <a:off x="2618071" y="1450057"/>
            <a:ext cx="8841606" cy="4944929"/>
          </a:xfrm>
        </p:spPr>
        <p:txBody>
          <a:bodyPr/>
          <a:lstStyle/>
          <a:p>
            <a:pPr algn="just"/>
            <a:r>
              <a:rPr lang="en-US" dirty="0">
                <a:solidFill>
                  <a:schemeClr val="bg1">
                    <a:lumMod val="75000"/>
                  </a:schemeClr>
                </a:solidFill>
              </a:rPr>
              <a:t>Reso-Pac (Hager &amp; </a:t>
            </a:r>
            <a:r>
              <a:rPr lang="en-US" dirty="0" err="1">
                <a:solidFill>
                  <a:schemeClr val="bg1">
                    <a:lumMod val="75000"/>
                  </a:schemeClr>
                </a:solidFill>
              </a:rPr>
              <a:t>Werken</a:t>
            </a:r>
            <a:r>
              <a:rPr lang="en-US" dirty="0">
                <a:solidFill>
                  <a:schemeClr val="bg1">
                    <a:lumMod val="75000"/>
                  </a:schemeClr>
                </a:solidFill>
              </a:rPr>
              <a:t> GmbH &amp; Co. KG, Duisburg, Germany) is easy to mix periodontal dressing. </a:t>
            </a:r>
          </a:p>
          <a:p>
            <a:pPr algn="just"/>
            <a:r>
              <a:rPr lang="en-US" dirty="0">
                <a:solidFill>
                  <a:schemeClr val="bg1">
                    <a:lumMod val="75000"/>
                  </a:schemeClr>
                </a:solidFill>
              </a:rPr>
              <a:t>It does not require removal because it dissolves in the mouth. </a:t>
            </a:r>
          </a:p>
          <a:p>
            <a:pPr algn="just"/>
            <a:r>
              <a:rPr lang="en-US" dirty="0">
                <a:solidFill>
                  <a:schemeClr val="bg1">
                    <a:lumMod val="75000"/>
                  </a:schemeClr>
                </a:solidFill>
              </a:rPr>
              <a:t>The material is squeezed out of the tube and is taken on a moist glove or moist spatula. </a:t>
            </a:r>
          </a:p>
          <a:p>
            <a:pPr algn="just"/>
            <a:r>
              <a:rPr lang="en-US" dirty="0">
                <a:solidFill>
                  <a:schemeClr val="bg1">
                    <a:lumMod val="75000"/>
                  </a:schemeClr>
                </a:solidFill>
              </a:rPr>
              <a:t>It is hydrophilic in nature and when put in the oral cavity, it takes a gel-like consistency due to the presence of saliva. </a:t>
            </a:r>
          </a:p>
          <a:p>
            <a:pPr algn="just"/>
            <a:r>
              <a:rPr lang="en-US" dirty="0">
                <a:solidFill>
                  <a:schemeClr val="bg1">
                    <a:lumMod val="75000"/>
                  </a:schemeClr>
                </a:solidFill>
              </a:rPr>
              <a:t>This dressing remains in place for up to 30 hours.</a:t>
            </a:r>
            <a:endParaRPr lang="en-IN" dirty="0">
              <a:solidFill>
                <a:schemeClr val="bg1">
                  <a:lumMod val="75000"/>
                </a:schemeClr>
              </a:solidFill>
            </a:endParaRPr>
          </a:p>
        </p:txBody>
      </p:sp>
    </p:spTree>
    <p:extLst>
      <p:ext uri="{BB962C8B-B14F-4D97-AF65-F5344CB8AC3E}">
        <p14:creationId xmlns:p14="http://schemas.microsoft.com/office/powerpoint/2010/main" val="379138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F496-9AFD-E440-5039-89F65EE4BCB0}"/>
              </a:ext>
            </a:extLst>
          </p:cNvPr>
          <p:cNvSpPr>
            <a:spLocks noGrp="1"/>
          </p:cNvSpPr>
          <p:nvPr>
            <p:ph type="title"/>
          </p:nvPr>
        </p:nvSpPr>
        <p:spPr>
          <a:xfrm>
            <a:off x="2618072" y="365125"/>
            <a:ext cx="8735728" cy="1325563"/>
          </a:xfrm>
        </p:spPr>
        <p:txBody>
          <a:bodyPr/>
          <a:lstStyle/>
          <a:p>
            <a:r>
              <a:rPr lang="en-IN" dirty="0">
                <a:solidFill>
                  <a:srgbClr val="FFFF00"/>
                </a:solidFill>
              </a:rPr>
              <a:t>Cyanoacrylates</a:t>
            </a:r>
          </a:p>
        </p:txBody>
      </p:sp>
      <p:sp>
        <p:nvSpPr>
          <p:cNvPr id="3" name="Content Placeholder 2">
            <a:extLst>
              <a:ext uri="{FF2B5EF4-FFF2-40B4-BE49-F238E27FC236}">
                <a16:creationId xmlns:a16="http://schemas.microsoft.com/office/drawing/2014/main" id="{CC0C7761-E349-5264-296E-40CA2996FF0D}"/>
              </a:ext>
            </a:extLst>
          </p:cNvPr>
          <p:cNvSpPr>
            <a:spLocks noGrp="1"/>
          </p:cNvSpPr>
          <p:nvPr>
            <p:ph idx="1"/>
          </p:nvPr>
        </p:nvSpPr>
        <p:spPr>
          <a:xfrm>
            <a:off x="2531444" y="1434164"/>
            <a:ext cx="8822355" cy="5058711"/>
          </a:xfrm>
        </p:spPr>
        <p:txBody>
          <a:bodyPr>
            <a:normAutofit/>
          </a:bodyPr>
          <a:lstStyle/>
          <a:p>
            <a:pPr algn="just"/>
            <a:r>
              <a:rPr lang="en-US" dirty="0">
                <a:solidFill>
                  <a:schemeClr val="bg1">
                    <a:lumMod val="75000"/>
                  </a:schemeClr>
                </a:solidFill>
              </a:rPr>
              <a:t>Cyanoacrylate alkyls were first isolated by A E Ardis in 1949 </a:t>
            </a:r>
            <a:r>
              <a:rPr lang="en-US" dirty="0" err="1">
                <a:solidFill>
                  <a:schemeClr val="bg1">
                    <a:lumMod val="75000"/>
                  </a:schemeClr>
                </a:solidFill>
              </a:rPr>
              <a:t>Coover</a:t>
            </a:r>
            <a:r>
              <a:rPr lang="en-US" dirty="0">
                <a:solidFill>
                  <a:schemeClr val="bg1">
                    <a:lumMod val="75000"/>
                  </a:schemeClr>
                </a:solidFill>
              </a:rPr>
              <a:t> et al. (1959)" who suggested their use as tissue adhesive material. </a:t>
            </a:r>
          </a:p>
          <a:p>
            <a:pPr algn="just"/>
            <a:r>
              <a:rPr lang="en-US" dirty="0">
                <a:solidFill>
                  <a:schemeClr val="bg1">
                    <a:lumMod val="75000"/>
                  </a:schemeClr>
                </a:solidFill>
              </a:rPr>
              <a:t>Cyanoacrylates have a chemical formula, H,C=C(CN)COOR, where R- can be substituted for any alkyl group, ranging from methyl to decyl.</a:t>
            </a:r>
          </a:p>
          <a:p>
            <a:pPr algn="just"/>
            <a:r>
              <a:rPr lang="en-US" dirty="0">
                <a:solidFill>
                  <a:schemeClr val="bg1">
                    <a:lumMod val="75000"/>
                  </a:schemeClr>
                </a:solidFill>
              </a:rPr>
              <a:t>This material was introduced to dentistry by Dr. S N Bhaskar (1996)", who advocated its use as a dressing as well as suture replacement material. </a:t>
            </a:r>
          </a:p>
        </p:txBody>
      </p:sp>
    </p:spTree>
    <p:extLst>
      <p:ext uri="{BB962C8B-B14F-4D97-AF65-F5344CB8AC3E}">
        <p14:creationId xmlns:p14="http://schemas.microsoft.com/office/powerpoint/2010/main" val="2162485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51E43-A4C8-F6C6-28CD-EDC112B5EC22}"/>
              </a:ext>
            </a:extLst>
          </p:cNvPr>
          <p:cNvSpPr>
            <a:spLocks noGrp="1"/>
          </p:cNvSpPr>
          <p:nvPr>
            <p:ph idx="1"/>
          </p:nvPr>
        </p:nvSpPr>
        <p:spPr>
          <a:xfrm>
            <a:off x="2772075" y="721895"/>
            <a:ext cx="8716478" cy="5657199"/>
          </a:xfrm>
        </p:spPr>
        <p:txBody>
          <a:bodyPr>
            <a:normAutofit/>
          </a:bodyPr>
          <a:lstStyle/>
          <a:p>
            <a:pPr algn="just"/>
            <a:r>
              <a:rPr lang="en-US" dirty="0">
                <a:solidFill>
                  <a:schemeClr val="bg1">
                    <a:lumMod val="75000"/>
                  </a:schemeClr>
                </a:solidFill>
              </a:rPr>
              <a:t>It is a liquid which can be applied directly or sprayed over the wound surface. </a:t>
            </a:r>
          </a:p>
          <a:p>
            <a:pPr algn="just"/>
            <a:r>
              <a:rPr lang="en-US" dirty="0">
                <a:solidFill>
                  <a:schemeClr val="bg1">
                    <a:lumMod val="75000"/>
                  </a:schemeClr>
                </a:solidFill>
              </a:rPr>
              <a:t>The material sets when it comes in contact with the moisture.</a:t>
            </a:r>
          </a:p>
          <a:p>
            <a:pPr algn="just"/>
            <a:r>
              <a:rPr lang="en-US" dirty="0">
                <a:solidFill>
                  <a:schemeClr val="bg1">
                    <a:lumMod val="75000"/>
                  </a:schemeClr>
                </a:solidFill>
              </a:rPr>
              <a:t>Cyanoacrylate is a good hemostatic and stops post-operative bleeding quickly. </a:t>
            </a:r>
          </a:p>
          <a:p>
            <a:pPr algn="just"/>
            <a:r>
              <a:rPr lang="en-US" dirty="0">
                <a:solidFill>
                  <a:schemeClr val="bg1">
                    <a:lumMod val="75000"/>
                  </a:schemeClr>
                </a:solidFill>
              </a:rPr>
              <a:t>Another important advantage of this material is that it facilitates precise positioning of soft tissue graft in mucogingival surgeries. </a:t>
            </a:r>
          </a:p>
          <a:p>
            <a:pPr algn="just"/>
            <a:r>
              <a:rPr lang="en-US" dirty="0">
                <a:solidFill>
                  <a:schemeClr val="bg1">
                    <a:lumMod val="75000"/>
                  </a:schemeClr>
                </a:solidFill>
              </a:rPr>
              <a:t>However, it should be remembered that the material is only for surface application. </a:t>
            </a:r>
          </a:p>
        </p:txBody>
      </p:sp>
    </p:spTree>
    <p:extLst>
      <p:ext uri="{BB962C8B-B14F-4D97-AF65-F5344CB8AC3E}">
        <p14:creationId xmlns:p14="http://schemas.microsoft.com/office/powerpoint/2010/main" val="1058008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48C3-2B81-FEB1-E970-17049C9FB354}"/>
              </a:ext>
            </a:extLst>
          </p:cNvPr>
          <p:cNvSpPr>
            <a:spLocks noGrp="1"/>
          </p:cNvSpPr>
          <p:nvPr>
            <p:ph idx="1"/>
          </p:nvPr>
        </p:nvSpPr>
        <p:spPr>
          <a:xfrm>
            <a:off x="2569944" y="818147"/>
            <a:ext cx="8783855" cy="5358816"/>
          </a:xfrm>
        </p:spPr>
        <p:txBody>
          <a:bodyPr/>
          <a:lstStyle/>
          <a:p>
            <a:pPr algn="just"/>
            <a:r>
              <a:rPr lang="en-US" dirty="0">
                <a:solidFill>
                  <a:schemeClr val="bg1">
                    <a:lumMod val="75000"/>
                  </a:schemeClr>
                </a:solidFill>
              </a:rPr>
              <a:t>If the material gets entrapped under the flap, it may delay healing.</a:t>
            </a:r>
          </a:p>
          <a:p>
            <a:pPr algn="just"/>
            <a:r>
              <a:rPr lang="en-US" dirty="0">
                <a:solidFill>
                  <a:schemeClr val="bg1">
                    <a:lumMod val="75000"/>
                  </a:schemeClr>
                </a:solidFill>
              </a:rPr>
              <a:t>XOIN (</a:t>
            </a:r>
            <a:r>
              <a:rPr lang="en-US" dirty="0" err="1">
                <a:solidFill>
                  <a:schemeClr val="bg1">
                    <a:lumMod val="75000"/>
                  </a:schemeClr>
                </a:solidFill>
              </a:rPr>
              <a:t>Reevax</a:t>
            </a:r>
            <a:r>
              <a:rPr lang="en-US" dirty="0">
                <a:solidFill>
                  <a:schemeClr val="bg1">
                    <a:lumMod val="75000"/>
                  </a:schemeClr>
                </a:solidFill>
              </a:rPr>
              <a:t> Pharma Private Limited, Hyderabad, India) periodontal dressing material consists of N-butyl cyanoacrylate which is an effective tissue adhesive, hemostatic and bacteriostatic. </a:t>
            </a:r>
          </a:p>
          <a:p>
            <a:pPr algn="just"/>
            <a:r>
              <a:rPr lang="en-US" dirty="0">
                <a:solidFill>
                  <a:schemeClr val="bg1">
                    <a:lumMod val="75000"/>
                  </a:schemeClr>
                </a:solidFill>
              </a:rPr>
              <a:t>Other commercially available cyanoacrylate periodontal dressing material are </a:t>
            </a:r>
            <a:r>
              <a:rPr lang="en-US" dirty="0" err="1">
                <a:solidFill>
                  <a:schemeClr val="bg1">
                    <a:lumMod val="75000"/>
                  </a:schemeClr>
                </a:solidFill>
              </a:rPr>
              <a:t>PeriAcryl</a:t>
            </a:r>
            <a:r>
              <a:rPr lang="en-US" dirty="0">
                <a:solidFill>
                  <a:schemeClr val="bg1">
                    <a:lumMod val="75000"/>
                  </a:schemeClr>
                </a:solidFill>
              </a:rPr>
              <a:t>®, which is a blend of N-butyl and 2-octyl cyanoacrylate and </a:t>
            </a:r>
            <a:r>
              <a:rPr lang="en-US" dirty="0" err="1">
                <a:solidFill>
                  <a:schemeClr val="bg1">
                    <a:lumMod val="75000"/>
                  </a:schemeClr>
                </a:solidFill>
              </a:rPr>
              <a:t>Histoacryl</a:t>
            </a:r>
            <a:r>
              <a:rPr lang="en-US" dirty="0">
                <a:solidFill>
                  <a:schemeClr val="bg1">
                    <a:lumMod val="75000"/>
                  </a:schemeClr>
                </a:solidFill>
              </a:rPr>
              <a:t> (B. Braun </a:t>
            </a:r>
            <a:r>
              <a:rPr lang="en-US" dirty="0" err="1">
                <a:solidFill>
                  <a:schemeClr val="bg1">
                    <a:lumMod val="75000"/>
                  </a:schemeClr>
                </a:solidFill>
              </a:rPr>
              <a:t>Biosurgicals</a:t>
            </a:r>
            <a:r>
              <a:rPr lang="en-US" dirty="0">
                <a:solidFill>
                  <a:schemeClr val="bg1">
                    <a:lumMod val="75000"/>
                  </a:schemeClr>
                </a:solidFill>
              </a:rPr>
              <a:t>, Germany).</a:t>
            </a:r>
            <a:endParaRPr lang="en-IN" dirty="0">
              <a:solidFill>
                <a:schemeClr val="bg1">
                  <a:lumMod val="75000"/>
                </a:schemeClr>
              </a:solidFill>
            </a:endParaRPr>
          </a:p>
          <a:p>
            <a:endParaRPr lang="en-IN" dirty="0"/>
          </a:p>
        </p:txBody>
      </p:sp>
    </p:spTree>
    <p:extLst>
      <p:ext uri="{BB962C8B-B14F-4D97-AF65-F5344CB8AC3E}">
        <p14:creationId xmlns:p14="http://schemas.microsoft.com/office/powerpoint/2010/main" val="1216116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BA47-D1F6-5820-4B5F-C5BBB482B258}"/>
              </a:ext>
            </a:extLst>
          </p:cNvPr>
          <p:cNvSpPr>
            <a:spLocks noGrp="1"/>
          </p:cNvSpPr>
          <p:nvPr>
            <p:ph type="title"/>
          </p:nvPr>
        </p:nvSpPr>
        <p:spPr>
          <a:xfrm>
            <a:off x="2733574" y="365125"/>
            <a:ext cx="8620225" cy="1325563"/>
          </a:xfrm>
        </p:spPr>
        <p:txBody>
          <a:bodyPr/>
          <a:lstStyle/>
          <a:p>
            <a:r>
              <a:rPr lang="en-US" dirty="0">
                <a:solidFill>
                  <a:srgbClr val="FFFF00"/>
                </a:solidFill>
              </a:rPr>
              <a:t>Controversy regarding the use of periodontal dressings</a:t>
            </a:r>
            <a:endParaRPr lang="en-IN" dirty="0">
              <a:solidFill>
                <a:srgbClr val="FFFF00"/>
              </a:solidFill>
            </a:endParaRPr>
          </a:p>
        </p:txBody>
      </p:sp>
      <p:sp>
        <p:nvSpPr>
          <p:cNvPr id="3" name="Content Placeholder 2">
            <a:extLst>
              <a:ext uri="{FF2B5EF4-FFF2-40B4-BE49-F238E27FC236}">
                <a16:creationId xmlns:a16="http://schemas.microsoft.com/office/drawing/2014/main" id="{BD7C5E26-1617-E67D-66F5-4339B339FAF6}"/>
              </a:ext>
            </a:extLst>
          </p:cNvPr>
          <p:cNvSpPr>
            <a:spLocks noGrp="1"/>
          </p:cNvSpPr>
          <p:nvPr>
            <p:ph idx="1"/>
          </p:nvPr>
        </p:nvSpPr>
        <p:spPr>
          <a:xfrm>
            <a:off x="2281186" y="1825625"/>
            <a:ext cx="9072613" cy="4351338"/>
          </a:xfrm>
        </p:spPr>
        <p:txBody>
          <a:bodyPr>
            <a:normAutofit fontScale="92500" lnSpcReduction="10000"/>
          </a:bodyPr>
          <a:lstStyle/>
          <a:p>
            <a:pPr algn="just"/>
            <a:r>
              <a:rPr lang="en-US" dirty="0">
                <a:solidFill>
                  <a:schemeClr val="bg1">
                    <a:lumMod val="75000"/>
                  </a:schemeClr>
                </a:solidFill>
              </a:rPr>
              <a:t>Whether to use or not to use a periodontal dressing after periodontal flap surgery has been a topic of discussion for years. </a:t>
            </a:r>
          </a:p>
          <a:p>
            <a:pPr algn="just"/>
            <a:r>
              <a:rPr lang="en-US" dirty="0">
                <a:solidFill>
                  <a:schemeClr val="bg1">
                    <a:lumMod val="75000"/>
                  </a:schemeClr>
                </a:solidFill>
              </a:rPr>
              <a:t>As already stated, it was Ward (1923) who advocated the use of periodontal dressing following periodontal surgery to avoid pain, infection, root sensitivity and to prevent the formation of caseous deposits upon the root surfaces. </a:t>
            </a:r>
          </a:p>
          <a:p>
            <a:pPr algn="just"/>
            <a:r>
              <a:rPr lang="en-US" dirty="0" err="1">
                <a:solidFill>
                  <a:schemeClr val="bg1">
                    <a:lumMod val="75000"/>
                  </a:schemeClr>
                </a:solidFill>
              </a:rPr>
              <a:t>Orban</a:t>
            </a:r>
            <a:r>
              <a:rPr lang="en-US" dirty="0">
                <a:solidFill>
                  <a:schemeClr val="bg1">
                    <a:lumMod val="75000"/>
                  </a:schemeClr>
                </a:solidFill>
              </a:rPr>
              <a:t> (1941) demonstrated that better healing occurred if the 46 periodontal dressing is changed every 2 to 4 days for 10 to 14 days post-operatively. </a:t>
            </a:r>
          </a:p>
          <a:p>
            <a:pPr algn="just"/>
            <a:r>
              <a:rPr lang="en-US" dirty="0">
                <a:solidFill>
                  <a:schemeClr val="bg1">
                    <a:lumMod val="75000"/>
                  </a:schemeClr>
                </a:solidFill>
              </a:rPr>
              <a:t>Similar findings were reported by Bernier and Kaplan (1947)" who reported that the use of a dressing facilitates the healing process. </a:t>
            </a:r>
            <a:endParaRPr lang="en-IN" dirty="0">
              <a:solidFill>
                <a:schemeClr val="bg1">
                  <a:lumMod val="75000"/>
                </a:schemeClr>
              </a:solidFill>
            </a:endParaRPr>
          </a:p>
        </p:txBody>
      </p:sp>
    </p:spTree>
    <p:extLst>
      <p:ext uri="{BB962C8B-B14F-4D97-AF65-F5344CB8AC3E}">
        <p14:creationId xmlns:p14="http://schemas.microsoft.com/office/powerpoint/2010/main" val="3728039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8B947-E589-5C37-C793-99AAFC54F730}"/>
              </a:ext>
            </a:extLst>
          </p:cNvPr>
          <p:cNvSpPr>
            <a:spLocks noGrp="1"/>
          </p:cNvSpPr>
          <p:nvPr>
            <p:ph idx="1"/>
          </p:nvPr>
        </p:nvSpPr>
        <p:spPr>
          <a:xfrm>
            <a:off x="2271562" y="789272"/>
            <a:ext cx="9082238" cy="5387691"/>
          </a:xfrm>
        </p:spPr>
        <p:txBody>
          <a:bodyPr/>
          <a:lstStyle/>
          <a:p>
            <a:pPr algn="just"/>
            <a:r>
              <a:rPr lang="en-US" dirty="0" err="1">
                <a:solidFill>
                  <a:schemeClr val="bg1">
                    <a:lumMod val="75000"/>
                  </a:schemeClr>
                </a:solidFill>
              </a:rPr>
              <a:t>Linghorne</a:t>
            </a:r>
            <a:r>
              <a:rPr lang="en-US" dirty="0">
                <a:solidFill>
                  <a:schemeClr val="bg1">
                    <a:lumMod val="75000"/>
                  </a:schemeClr>
                </a:solidFill>
              </a:rPr>
              <a:t> (1949) reported that zinc oxide eugenol periodontal dressing has bacteriostatic properties and also has local anesthetic action. </a:t>
            </a:r>
          </a:p>
          <a:p>
            <a:pPr algn="just"/>
            <a:r>
              <a:rPr lang="en-US" dirty="0" err="1">
                <a:solidFill>
                  <a:schemeClr val="bg1">
                    <a:lumMod val="75000"/>
                  </a:schemeClr>
                </a:solidFill>
              </a:rPr>
              <a:t>Greensmith</a:t>
            </a:r>
            <a:r>
              <a:rPr lang="en-US" dirty="0">
                <a:solidFill>
                  <a:schemeClr val="bg1">
                    <a:lumMod val="75000"/>
                  </a:schemeClr>
                </a:solidFill>
              </a:rPr>
              <a:t> and Wade (1976)" in split mouth study  evaluated the effect of applying a surgical dressing versus without applying a dressing after reverse bevel flap procedures. </a:t>
            </a:r>
          </a:p>
          <a:p>
            <a:pPr algn="just"/>
            <a:r>
              <a:rPr lang="en-US" dirty="0">
                <a:solidFill>
                  <a:schemeClr val="bg1">
                    <a:lumMod val="75000"/>
                  </a:schemeClr>
                </a:solidFill>
              </a:rPr>
              <a:t>They reported that application of periodontal dressing resulted in a statistically slightly better healing.</a:t>
            </a:r>
            <a:endParaRPr lang="en-IN" dirty="0"/>
          </a:p>
        </p:txBody>
      </p:sp>
    </p:spTree>
    <p:extLst>
      <p:ext uri="{BB962C8B-B14F-4D97-AF65-F5344CB8AC3E}">
        <p14:creationId xmlns:p14="http://schemas.microsoft.com/office/powerpoint/2010/main" val="2146745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B2982-367B-660E-0C8D-BDB22DE91C98}"/>
              </a:ext>
            </a:extLst>
          </p:cNvPr>
          <p:cNvSpPr>
            <a:spLocks noGrp="1"/>
          </p:cNvSpPr>
          <p:nvPr>
            <p:ph idx="1"/>
          </p:nvPr>
        </p:nvSpPr>
        <p:spPr>
          <a:xfrm>
            <a:off x="2849078" y="375385"/>
            <a:ext cx="8504722" cy="5801578"/>
          </a:xfrm>
        </p:spPr>
        <p:txBody>
          <a:bodyPr>
            <a:normAutofit/>
          </a:bodyPr>
          <a:lstStyle/>
          <a:p>
            <a:r>
              <a:rPr lang="en-US" dirty="0">
                <a:solidFill>
                  <a:schemeClr val="bg1">
                    <a:lumMod val="75000"/>
                  </a:schemeClr>
                </a:solidFill>
              </a:rPr>
              <a:t>On the other hand, other researchers did not support the placement of periodontal dressing following periodontal surgery. </a:t>
            </a:r>
          </a:p>
          <a:p>
            <a:r>
              <a:rPr lang="en-US" dirty="0">
                <a:solidFill>
                  <a:schemeClr val="bg1">
                    <a:lumMod val="75000"/>
                  </a:schemeClr>
                </a:solidFill>
              </a:rPr>
              <a:t>It was </a:t>
            </a:r>
            <a:r>
              <a:rPr lang="en-US" dirty="0" err="1">
                <a:solidFill>
                  <a:schemeClr val="bg1">
                    <a:lumMod val="75000"/>
                  </a:schemeClr>
                </a:solidFill>
              </a:rPr>
              <a:t>Waerhaug</a:t>
            </a:r>
            <a:r>
              <a:rPr lang="en-US" dirty="0">
                <a:solidFill>
                  <a:schemeClr val="bg1">
                    <a:lumMod val="75000"/>
                  </a:schemeClr>
                </a:solidFill>
              </a:rPr>
              <a:t> (1955) who first reported that application of a surgical dressing did not influence the final result of healing.</a:t>
            </a:r>
          </a:p>
          <a:p>
            <a:r>
              <a:rPr lang="en-US" dirty="0">
                <a:solidFill>
                  <a:schemeClr val="bg1">
                    <a:lumMod val="75000"/>
                  </a:schemeClr>
                </a:solidFill>
              </a:rPr>
              <a:t>Similar findings were reported by </a:t>
            </a:r>
            <a:r>
              <a:rPr lang="en-US" dirty="0" err="1">
                <a:solidFill>
                  <a:schemeClr val="bg1">
                    <a:lumMod val="75000"/>
                  </a:schemeClr>
                </a:solidFill>
              </a:rPr>
              <a:t>Löe</a:t>
            </a:r>
            <a:r>
              <a:rPr lang="en-US" dirty="0">
                <a:solidFill>
                  <a:schemeClr val="bg1">
                    <a:lumMod val="75000"/>
                  </a:schemeClr>
                </a:solidFill>
              </a:rPr>
              <a:t> and </a:t>
            </a:r>
            <a:r>
              <a:rPr lang="en-US" dirty="0" err="1">
                <a:solidFill>
                  <a:schemeClr val="bg1">
                    <a:lumMod val="75000"/>
                  </a:schemeClr>
                </a:solidFill>
              </a:rPr>
              <a:t>Silness</a:t>
            </a:r>
            <a:r>
              <a:rPr lang="en-US" dirty="0">
                <a:solidFill>
                  <a:schemeClr val="bg1">
                    <a:lumMod val="75000"/>
                  </a:schemeClr>
                </a:solidFill>
              </a:rPr>
              <a:t> (1961)" who stated that exposed tissues will heal irrespective of the application of a dressing material. </a:t>
            </a:r>
          </a:p>
          <a:p>
            <a:r>
              <a:rPr lang="en-US" dirty="0">
                <a:solidFill>
                  <a:schemeClr val="bg1">
                    <a:lumMod val="75000"/>
                  </a:schemeClr>
                </a:solidFill>
              </a:rPr>
              <a:t>Baer et al. (1969), in experimental studies, observed that periodontal dressings following periodontal surgery did not exert any perceptible influence on the final healing. </a:t>
            </a:r>
          </a:p>
        </p:txBody>
      </p:sp>
    </p:spTree>
    <p:extLst>
      <p:ext uri="{BB962C8B-B14F-4D97-AF65-F5344CB8AC3E}">
        <p14:creationId xmlns:p14="http://schemas.microsoft.com/office/powerpoint/2010/main" val="262238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4CE6-FCF7-EDF1-15F2-6515BF206F83}"/>
              </a:ext>
            </a:extLst>
          </p:cNvPr>
          <p:cNvSpPr>
            <a:spLocks noGrp="1"/>
          </p:cNvSpPr>
          <p:nvPr>
            <p:ph idx="1"/>
          </p:nvPr>
        </p:nvSpPr>
        <p:spPr>
          <a:xfrm>
            <a:off x="2502568" y="519764"/>
            <a:ext cx="8851232" cy="5657199"/>
          </a:xfrm>
        </p:spPr>
        <p:txBody>
          <a:bodyPr>
            <a:normAutofit/>
          </a:bodyPr>
          <a:lstStyle/>
          <a:p>
            <a:pPr algn="just">
              <a:lnSpc>
                <a:spcPct val="150000"/>
              </a:lnSpc>
            </a:pPr>
            <a:r>
              <a:rPr lang="en-US" dirty="0">
                <a:solidFill>
                  <a:schemeClr val="bg1">
                    <a:lumMod val="75000"/>
                  </a:schemeClr>
                </a:solidFill>
              </a:rPr>
              <a:t>According to </a:t>
            </a:r>
            <a:r>
              <a:rPr lang="en-US" dirty="0">
                <a:solidFill>
                  <a:srgbClr val="92D050"/>
                </a:solidFill>
              </a:rPr>
              <a:t>Prichard (1972), </a:t>
            </a:r>
            <a:r>
              <a:rPr lang="en-US" dirty="0">
                <a:solidFill>
                  <a:schemeClr val="bg1">
                    <a:lumMod val="75000"/>
                  </a:schemeClr>
                </a:solidFill>
              </a:rPr>
              <a:t>the periodontal dressing is used to prevent postoperative hemorrhage and to protect the wound area from contact with food. Further, he stated that it "has no other virtue". </a:t>
            </a:r>
          </a:p>
          <a:p>
            <a:pPr algn="just">
              <a:lnSpc>
                <a:spcPct val="150000"/>
              </a:lnSpc>
            </a:pPr>
            <a:r>
              <a:rPr lang="en-US" dirty="0">
                <a:solidFill>
                  <a:schemeClr val="bg1">
                    <a:lumMod val="75000"/>
                  </a:schemeClr>
                </a:solidFill>
              </a:rPr>
              <a:t>The authors concluded that dressing aids little to the healing process. In the following sections, we shall study the present status of periodontal dressings</a:t>
            </a:r>
            <a:endParaRPr lang="en-IN" dirty="0">
              <a:solidFill>
                <a:schemeClr val="bg1">
                  <a:lumMod val="75000"/>
                </a:schemeClr>
              </a:solidFill>
            </a:endParaRPr>
          </a:p>
        </p:txBody>
      </p:sp>
    </p:spTree>
    <p:extLst>
      <p:ext uri="{BB962C8B-B14F-4D97-AF65-F5344CB8AC3E}">
        <p14:creationId xmlns:p14="http://schemas.microsoft.com/office/powerpoint/2010/main" val="197157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145C-7107-931F-F2D7-533317A1C882}"/>
              </a:ext>
            </a:extLst>
          </p:cNvPr>
          <p:cNvSpPr>
            <a:spLocks noGrp="1"/>
          </p:cNvSpPr>
          <p:nvPr>
            <p:ph type="title"/>
          </p:nvPr>
        </p:nvSpPr>
        <p:spPr>
          <a:xfrm>
            <a:off x="673768" y="336249"/>
            <a:ext cx="10680032" cy="626277"/>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489AAD44-7FC6-451C-CCC7-6B77213291E8}"/>
              </a:ext>
            </a:extLst>
          </p:cNvPr>
          <p:cNvSpPr>
            <a:spLocks noGrp="1"/>
          </p:cNvSpPr>
          <p:nvPr>
            <p:ph idx="1"/>
          </p:nvPr>
        </p:nvSpPr>
        <p:spPr>
          <a:xfrm>
            <a:off x="2521819" y="1058779"/>
            <a:ext cx="8831980" cy="5118184"/>
          </a:xfrm>
        </p:spPr>
        <p:txBody>
          <a:bodyPr>
            <a:normAutofit lnSpcReduction="10000"/>
          </a:bodyPr>
          <a:lstStyle/>
          <a:p>
            <a:pPr algn="just">
              <a:lnSpc>
                <a:spcPct val="150000"/>
              </a:lnSpc>
            </a:pPr>
            <a:r>
              <a:rPr lang="en-US" dirty="0">
                <a:solidFill>
                  <a:schemeClr val="bg1">
                    <a:lumMod val="75000"/>
                  </a:schemeClr>
                </a:solidFill>
              </a:rPr>
              <a:t>Presently, most of the clinicians believe that in cases where adequate primary closure of the flap margins has been achieved, there is no requirement for the placement of periodontal dressing. </a:t>
            </a:r>
          </a:p>
          <a:p>
            <a:pPr algn="just">
              <a:lnSpc>
                <a:spcPct val="150000"/>
              </a:lnSpc>
            </a:pPr>
            <a:r>
              <a:rPr lang="en-US" dirty="0">
                <a:solidFill>
                  <a:schemeClr val="bg1">
                    <a:lumMod val="75000"/>
                  </a:schemeClr>
                </a:solidFill>
              </a:rPr>
              <a:t>In cases where the primary closure of flaps is not adequate or cases where the protection of the operated area is required (e.g. mucogingival surgeries), placement of periodontal dressing has been recommended</a:t>
            </a:r>
            <a:r>
              <a:rPr lang="en-US" dirty="0"/>
              <a:t>.</a:t>
            </a:r>
            <a:endParaRPr lang="en-IN" dirty="0"/>
          </a:p>
        </p:txBody>
      </p:sp>
    </p:spTree>
    <p:extLst>
      <p:ext uri="{BB962C8B-B14F-4D97-AF65-F5344CB8AC3E}">
        <p14:creationId xmlns:p14="http://schemas.microsoft.com/office/powerpoint/2010/main" val="2659089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A8E1-C7CE-DC01-D125-35D4938438D8}"/>
              </a:ext>
            </a:extLst>
          </p:cNvPr>
          <p:cNvSpPr>
            <a:spLocks noGrp="1"/>
          </p:cNvSpPr>
          <p:nvPr>
            <p:ph type="title"/>
          </p:nvPr>
        </p:nvSpPr>
        <p:spPr>
          <a:xfrm>
            <a:off x="2723948" y="365125"/>
            <a:ext cx="8629851" cy="1325563"/>
          </a:xfrm>
        </p:spPr>
        <p:txBody>
          <a:bodyPr/>
          <a:lstStyle/>
          <a:p>
            <a:r>
              <a:rPr lang="en-IN" dirty="0">
                <a:solidFill>
                  <a:srgbClr val="FFFF00"/>
                </a:solidFill>
              </a:rPr>
              <a:t>summery</a:t>
            </a:r>
          </a:p>
        </p:txBody>
      </p:sp>
      <p:sp>
        <p:nvSpPr>
          <p:cNvPr id="3" name="Content Placeholder 2">
            <a:extLst>
              <a:ext uri="{FF2B5EF4-FFF2-40B4-BE49-F238E27FC236}">
                <a16:creationId xmlns:a16="http://schemas.microsoft.com/office/drawing/2014/main" id="{DCC7740D-F03B-1B65-09D7-8D172C8F0262}"/>
              </a:ext>
            </a:extLst>
          </p:cNvPr>
          <p:cNvSpPr>
            <a:spLocks noGrp="1"/>
          </p:cNvSpPr>
          <p:nvPr>
            <p:ph idx="1"/>
          </p:nvPr>
        </p:nvSpPr>
        <p:spPr>
          <a:xfrm>
            <a:off x="2454441" y="1469491"/>
            <a:ext cx="8899358" cy="4638374"/>
          </a:xfrm>
        </p:spPr>
        <p:txBody>
          <a:bodyPr>
            <a:normAutofit fontScale="92500"/>
          </a:bodyPr>
          <a:lstStyle/>
          <a:p>
            <a:pPr algn="just">
              <a:lnSpc>
                <a:spcPct val="160000"/>
              </a:lnSpc>
            </a:pPr>
            <a:r>
              <a:rPr lang="en-US" dirty="0">
                <a:solidFill>
                  <a:schemeClr val="bg1">
                    <a:lumMod val="75000"/>
                  </a:schemeClr>
                </a:solidFill>
              </a:rPr>
              <a:t>No consensus regarding the absolute indication for the use of periodontal dressings after a surgical procedure.</a:t>
            </a:r>
          </a:p>
          <a:p>
            <a:pPr algn="just">
              <a:lnSpc>
                <a:spcPct val="160000"/>
              </a:lnSpc>
            </a:pPr>
            <a:r>
              <a:rPr lang="en-US" dirty="0">
                <a:solidFill>
                  <a:schemeClr val="bg1">
                    <a:lumMod val="75000"/>
                  </a:schemeClr>
                </a:solidFill>
              </a:rPr>
              <a:t>However, the literature does elaborate on the benefits of application of a dressing </a:t>
            </a:r>
            <a:r>
              <a:rPr lang="en-US" dirty="0" err="1">
                <a:solidFill>
                  <a:schemeClr val="bg1">
                    <a:lumMod val="75000"/>
                  </a:schemeClr>
                </a:solidFill>
              </a:rPr>
              <a:t>postsurgically</a:t>
            </a:r>
            <a:r>
              <a:rPr lang="en-US" dirty="0">
                <a:solidFill>
                  <a:schemeClr val="bg1">
                    <a:lumMod val="75000"/>
                  </a:schemeClr>
                </a:solidFill>
              </a:rPr>
              <a:t>.</a:t>
            </a:r>
          </a:p>
          <a:p>
            <a:pPr algn="just">
              <a:lnSpc>
                <a:spcPct val="160000"/>
              </a:lnSpc>
            </a:pPr>
            <a:r>
              <a:rPr lang="en-US" dirty="0">
                <a:solidFill>
                  <a:schemeClr val="bg1">
                    <a:lumMod val="75000"/>
                  </a:schemeClr>
                </a:solidFill>
              </a:rPr>
              <a:t>Moreover, no periodontal dressing material has been shown to exhibit all the ideal properties - both physical and biologic.</a:t>
            </a:r>
            <a:endParaRPr lang="en-IN" dirty="0">
              <a:solidFill>
                <a:schemeClr val="bg1">
                  <a:lumMod val="75000"/>
                </a:schemeClr>
              </a:solidFill>
            </a:endParaRPr>
          </a:p>
        </p:txBody>
      </p:sp>
    </p:spTree>
    <p:extLst>
      <p:ext uri="{BB962C8B-B14F-4D97-AF65-F5344CB8AC3E}">
        <p14:creationId xmlns:p14="http://schemas.microsoft.com/office/powerpoint/2010/main" val="119406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0F51-BB45-1316-4438-B058E738CDA6}"/>
              </a:ext>
            </a:extLst>
          </p:cNvPr>
          <p:cNvSpPr>
            <a:spLocks noGrp="1"/>
          </p:cNvSpPr>
          <p:nvPr>
            <p:ph type="title"/>
          </p:nvPr>
        </p:nvSpPr>
        <p:spPr>
          <a:xfrm>
            <a:off x="2810576" y="365125"/>
            <a:ext cx="8543223" cy="1325563"/>
          </a:xfrm>
        </p:spPr>
        <p:txBody>
          <a:bodyPr/>
          <a:lstStyle/>
          <a:p>
            <a:r>
              <a:rPr lang="en-IN" dirty="0">
                <a:solidFill>
                  <a:srgbClr val="FFFF00"/>
                </a:solidFill>
              </a:rPr>
              <a:t>References</a:t>
            </a:r>
          </a:p>
        </p:txBody>
      </p:sp>
      <p:sp>
        <p:nvSpPr>
          <p:cNvPr id="3" name="Content Placeholder 2">
            <a:extLst>
              <a:ext uri="{FF2B5EF4-FFF2-40B4-BE49-F238E27FC236}">
                <a16:creationId xmlns:a16="http://schemas.microsoft.com/office/drawing/2014/main" id="{38D61566-10BC-75D6-B9D9-38D4A28BC777}"/>
              </a:ext>
            </a:extLst>
          </p:cNvPr>
          <p:cNvSpPr>
            <a:spLocks noGrp="1"/>
          </p:cNvSpPr>
          <p:nvPr>
            <p:ph idx="1"/>
          </p:nvPr>
        </p:nvSpPr>
        <p:spPr>
          <a:xfrm>
            <a:off x="2906828" y="1825625"/>
            <a:ext cx="8446971" cy="4351338"/>
          </a:xfrm>
        </p:spPr>
        <p:txBody>
          <a:bodyPr/>
          <a:lstStyle/>
          <a:p>
            <a:pPr algn="just"/>
            <a:r>
              <a:rPr lang="en-US" sz="2800" dirty="0">
                <a:solidFill>
                  <a:schemeClr val="bg1">
                    <a:lumMod val="75000"/>
                  </a:schemeClr>
                </a:solidFill>
              </a:rPr>
              <a:t>Newman MG, Takei HH, </a:t>
            </a:r>
            <a:r>
              <a:rPr lang="en-US" sz="2800" dirty="0" err="1">
                <a:solidFill>
                  <a:schemeClr val="bg1">
                    <a:lumMod val="75000"/>
                  </a:schemeClr>
                </a:solidFill>
              </a:rPr>
              <a:t>Klokkevold</a:t>
            </a:r>
            <a:r>
              <a:rPr lang="en-US" sz="2800" dirty="0">
                <a:solidFill>
                  <a:schemeClr val="bg1">
                    <a:lumMod val="75000"/>
                  </a:schemeClr>
                </a:solidFill>
              </a:rPr>
              <a:t> PR, Carranza FA. Carranza’s clinical periodontology, 10th ed. Saunders Elsevier; 2007.</a:t>
            </a:r>
          </a:p>
          <a:p>
            <a:pPr algn="just"/>
            <a:r>
              <a:rPr lang="en-US" sz="2800" dirty="0" err="1">
                <a:solidFill>
                  <a:schemeClr val="bg1">
                    <a:lumMod val="75000"/>
                  </a:schemeClr>
                </a:solidFill>
              </a:rPr>
              <a:t>Lindhe</a:t>
            </a:r>
            <a:r>
              <a:rPr lang="en-US" sz="2800" dirty="0">
                <a:solidFill>
                  <a:schemeClr val="bg1">
                    <a:lumMod val="75000"/>
                  </a:schemeClr>
                </a:solidFill>
              </a:rPr>
              <a:t> J, Lang NP and </a:t>
            </a:r>
            <a:r>
              <a:rPr lang="en-US" sz="2800" dirty="0" err="1">
                <a:solidFill>
                  <a:schemeClr val="bg1">
                    <a:lumMod val="75000"/>
                  </a:schemeClr>
                </a:solidFill>
              </a:rPr>
              <a:t>Karring</a:t>
            </a:r>
            <a:r>
              <a:rPr lang="en-US" sz="2800" dirty="0">
                <a:solidFill>
                  <a:schemeClr val="bg1">
                    <a:lumMod val="75000"/>
                  </a:schemeClr>
                </a:solidFill>
              </a:rPr>
              <a:t> T. Clinical Periodontology and Implant Dentistry. 6th ed. Oxford (UK): Blackwell Publishing Ltd.; 2015.</a:t>
            </a:r>
          </a:p>
          <a:p>
            <a:pPr algn="just"/>
            <a:r>
              <a:rPr lang="en-US" sz="2800" dirty="0">
                <a:solidFill>
                  <a:schemeClr val="bg1">
                    <a:lumMod val="75000"/>
                  </a:schemeClr>
                </a:solidFill>
              </a:rPr>
              <a:t>Newman MG, Takei HH, </a:t>
            </a:r>
            <a:r>
              <a:rPr lang="en-US" sz="2800" dirty="0" err="1">
                <a:solidFill>
                  <a:schemeClr val="bg1">
                    <a:lumMod val="75000"/>
                  </a:schemeClr>
                </a:solidFill>
              </a:rPr>
              <a:t>Klokkevold</a:t>
            </a:r>
            <a:r>
              <a:rPr lang="en-US" sz="2800" dirty="0">
                <a:solidFill>
                  <a:schemeClr val="bg1">
                    <a:lumMod val="75000"/>
                  </a:schemeClr>
                </a:solidFill>
              </a:rPr>
              <a:t> PR, Carranza FA. Carranza’s clinical periodontology, 13th ed. Saunders Elsevier; 2018.</a:t>
            </a:r>
          </a:p>
          <a:p>
            <a:endParaRPr lang="en-IN" dirty="0"/>
          </a:p>
        </p:txBody>
      </p:sp>
    </p:spTree>
    <p:extLst>
      <p:ext uri="{BB962C8B-B14F-4D97-AF65-F5344CB8AC3E}">
        <p14:creationId xmlns:p14="http://schemas.microsoft.com/office/powerpoint/2010/main" val="29448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360F-7C26-DB00-1914-B2CFB0615574}"/>
              </a:ext>
            </a:extLst>
          </p:cNvPr>
          <p:cNvSpPr>
            <a:spLocks noGrp="1"/>
          </p:cNvSpPr>
          <p:nvPr>
            <p:ph type="title"/>
          </p:nvPr>
        </p:nvSpPr>
        <p:spPr>
          <a:xfrm>
            <a:off x="2791326" y="365125"/>
            <a:ext cx="8970746" cy="1325563"/>
          </a:xfrm>
        </p:spPr>
        <p:txBody>
          <a:bodyPr/>
          <a:lstStyle/>
          <a:p>
            <a:r>
              <a:rPr lang="en-US" dirty="0">
                <a:solidFill>
                  <a:srgbClr val="FFFF00"/>
                </a:solidFill>
                <a:latin typeface="+mn-lt"/>
              </a:rPr>
              <a:t>Ideal properties of periodontal dressing</a:t>
            </a:r>
            <a:endParaRPr lang="en-IN" dirty="0">
              <a:solidFill>
                <a:srgbClr val="FFFF00"/>
              </a:solidFill>
              <a:latin typeface="+mn-lt"/>
            </a:endParaRPr>
          </a:p>
        </p:txBody>
      </p:sp>
      <p:sp>
        <p:nvSpPr>
          <p:cNvPr id="3" name="Content Placeholder 2">
            <a:extLst>
              <a:ext uri="{FF2B5EF4-FFF2-40B4-BE49-F238E27FC236}">
                <a16:creationId xmlns:a16="http://schemas.microsoft.com/office/drawing/2014/main" id="{9B2EE11B-E02F-AB59-8288-29DBD5DB5438}"/>
              </a:ext>
            </a:extLst>
          </p:cNvPr>
          <p:cNvSpPr>
            <a:spLocks noGrp="1"/>
          </p:cNvSpPr>
          <p:nvPr>
            <p:ph idx="1"/>
          </p:nvPr>
        </p:nvSpPr>
        <p:spPr>
          <a:xfrm>
            <a:off x="2387065" y="2141537"/>
            <a:ext cx="9461634" cy="4351338"/>
          </a:xfrm>
        </p:spPr>
        <p:txBody>
          <a:bodyPr>
            <a:normAutofit lnSpcReduction="10000"/>
          </a:bodyPr>
          <a:lstStyle/>
          <a:p>
            <a:pPr algn="just"/>
            <a:r>
              <a:rPr lang="en-US" dirty="0">
                <a:solidFill>
                  <a:schemeClr val="bg1">
                    <a:lumMod val="75000"/>
                  </a:schemeClr>
                </a:solidFill>
              </a:rPr>
              <a:t>The properties of an ideal dressing material include</a:t>
            </a:r>
          </a:p>
          <a:p>
            <a:pPr algn="just"/>
            <a:r>
              <a:rPr lang="en-US" dirty="0">
                <a:solidFill>
                  <a:schemeClr val="bg1">
                    <a:lumMod val="75000"/>
                  </a:schemeClr>
                </a:solidFill>
              </a:rPr>
              <a:t>It should be slow setting to allow manipulation;</a:t>
            </a:r>
          </a:p>
          <a:p>
            <a:pPr algn="just"/>
            <a:r>
              <a:rPr lang="en-US" dirty="0">
                <a:solidFill>
                  <a:schemeClr val="bg1">
                    <a:lumMod val="75000"/>
                  </a:schemeClr>
                </a:solidFill>
              </a:rPr>
              <a:t>It should have a smooth, non-irritating surface; It should not interfere with healing;</a:t>
            </a:r>
          </a:p>
          <a:p>
            <a:pPr algn="just"/>
            <a:r>
              <a:rPr lang="en-US" dirty="0">
                <a:solidFill>
                  <a:schemeClr val="bg1">
                    <a:lumMod val="75000"/>
                  </a:schemeClr>
                </a:solidFill>
              </a:rPr>
              <a:t>It should be flexible enough to withstand distortion and displacement in the mouth without fracturing;</a:t>
            </a:r>
          </a:p>
          <a:p>
            <a:pPr algn="just"/>
            <a:r>
              <a:rPr lang="en-US" dirty="0">
                <a:solidFill>
                  <a:schemeClr val="bg1">
                    <a:lumMod val="75000"/>
                  </a:schemeClr>
                </a:solidFill>
              </a:rPr>
              <a:t>It should be strong and coherent without being bulky, and It should have good adhesive properties to the tooth surface and soft tissue, along with dimensional stability to prevent salivary leakage and accumulation of plaque and debris.</a:t>
            </a:r>
            <a:endParaRPr lang="en-IN" dirty="0">
              <a:solidFill>
                <a:schemeClr val="bg1">
                  <a:lumMod val="75000"/>
                </a:schemeClr>
              </a:solidFill>
            </a:endParaRPr>
          </a:p>
        </p:txBody>
      </p:sp>
    </p:spTree>
    <p:extLst>
      <p:ext uri="{BB962C8B-B14F-4D97-AF65-F5344CB8AC3E}">
        <p14:creationId xmlns:p14="http://schemas.microsoft.com/office/powerpoint/2010/main" val="9497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ABDC-1DDA-60B7-602F-CE7DC042B287}"/>
              </a:ext>
            </a:extLst>
          </p:cNvPr>
          <p:cNvSpPr>
            <a:spLocks noGrp="1"/>
          </p:cNvSpPr>
          <p:nvPr>
            <p:ph type="title"/>
          </p:nvPr>
        </p:nvSpPr>
        <p:spPr>
          <a:xfrm>
            <a:off x="2772076" y="365125"/>
            <a:ext cx="8581724" cy="1325563"/>
          </a:xfrm>
        </p:spPr>
        <p:txBody>
          <a:bodyPr/>
          <a:lstStyle/>
          <a:p>
            <a:r>
              <a:rPr lang="en-US" dirty="0">
                <a:solidFill>
                  <a:srgbClr val="FFFF00"/>
                </a:solidFill>
              </a:rPr>
              <a:t>History</a:t>
            </a:r>
            <a:endParaRPr lang="en-IN" dirty="0">
              <a:solidFill>
                <a:srgbClr val="FFFF00"/>
              </a:solidFill>
            </a:endParaRPr>
          </a:p>
        </p:txBody>
      </p:sp>
      <p:sp>
        <p:nvSpPr>
          <p:cNvPr id="3" name="Content Placeholder 2">
            <a:extLst>
              <a:ext uri="{FF2B5EF4-FFF2-40B4-BE49-F238E27FC236}">
                <a16:creationId xmlns:a16="http://schemas.microsoft.com/office/drawing/2014/main" id="{171F5012-6F39-F2CA-2193-50547FF7E9B8}"/>
              </a:ext>
            </a:extLst>
          </p:cNvPr>
          <p:cNvSpPr>
            <a:spLocks noGrp="1"/>
          </p:cNvSpPr>
          <p:nvPr>
            <p:ph idx="1"/>
          </p:nvPr>
        </p:nvSpPr>
        <p:spPr>
          <a:xfrm>
            <a:off x="2271562" y="1434164"/>
            <a:ext cx="9384632" cy="4742799"/>
          </a:xfrm>
        </p:spPr>
        <p:txBody>
          <a:bodyPr/>
          <a:lstStyle/>
          <a:p>
            <a:pPr algn="just"/>
            <a:r>
              <a:rPr lang="en-US" dirty="0">
                <a:solidFill>
                  <a:schemeClr val="bg1">
                    <a:lumMod val="75000"/>
                  </a:schemeClr>
                </a:solidFill>
              </a:rPr>
              <a:t>History of periodontal dressing dates back to </a:t>
            </a:r>
            <a:r>
              <a:rPr lang="en-US" dirty="0">
                <a:solidFill>
                  <a:srgbClr val="92D050"/>
                </a:solidFill>
              </a:rPr>
              <a:t>1918</a:t>
            </a:r>
            <a:r>
              <a:rPr lang="en-US" dirty="0"/>
              <a:t> </a:t>
            </a:r>
            <a:r>
              <a:rPr lang="en-US" dirty="0">
                <a:solidFill>
                  <a:schemeClr val="bg1">
                    <a:lumMod val="75000"/>
                  </a:schemeClr>
                </a:solidFill>
              </a:rPr>
              <a:t>when </a:t>
            </a:r>
            <a:r>
              <a:rPr lang="en-US" dirty="0">
                <a:solidFill>
                  <a:srgbClr val="92D050"/>
                </a:solidFill>
              </a:rPr>
              <a:t>“</a:t>
            </a:r>
            <a:r>
              <a:rPr lang="en-US" dirty="0" err="1">
                <a:solidFill>
                  <a:srgbClr val="92D050"/>
                </a:solidFill>
              </a:rPr>
              <a:t>Zentler</a:t>
            </a:r>
            <a:r>
              <a:rPr lang="en-US" dirty="0">
                <a:solidFill>
                  <a:srgbClr val="92D050"/>
                </a:solidFill>
              </a:rPr>
              <a:t>” </a:t>
            </a:r>
            <a:r>
              <a:rPr lang="en-US" dirty="0">
                <a:solidFill>
                  <a:schemeClr val="bg1">
                    <a:lumMod val="75000"/>
                  </a:schemeClr>
                </a:solidFill>
              </a:rPr>
              <a:t>reported the use of a periodontal dressing in the form of iodoform gauze. </a:t>
            </a:r>
          </a:p>
          <a:p>
            <a:pPr algn="just"/>
            <a:r>
              <a:rPr lang="en-US" dirty="0">
                <a:solidFill>
                  <a:schemeClr val="bg1">
                    <a:lumMod val="75000"/>
                  </a:schemeClr>
                </a:solidFill>
              </a:rPr>
              <a:t>In</a:t>
            </a:r>
            <a:r>
              <a:rPr lang="en-US" dirty="0"/>
              <a:t> </a:t>
            </a:r>
            <a:r>
              <a:rPr lang="en-US" dirty="0">
                <a:solidFill>
                  <a:srgbClr val="92D050"/>
                </a:solidFill>
              </a:rPr>
              <a:t>1923 Dr. A W Ward </a:t>
            </a:r>
            <a:r>
              <a:rPr lang="en-US" dirty="0">
                <a:solidFill>
                  <a:schemeClr val="bg1">
                    <a:lumMod val="75000"/>
                  </a:schemeClr>
                </a:solidFill>
              </a:rPr>
              <a:t>introduced the first commercially available periodontal dressing material called </a:t>
            </a:r>
            <a:r>
              <a:rPr lang="en-US" dirty="0">
                <a:solidFill>
                  <a:srgbClr val="92D050"/>
                </a:solidFill>
              </a:rPr>
              <a:t>"</a:t>
            </a:r>
            <a:r>
              <a:rPr lang="en-US" dirty="0" err="1">
                <a:solidFill>
                  <a:srgbClr val="92D050"/>
                </a:solidFill>
              </a:rPr>
              <a:t>Wonderpak</a:t>
            </a:r>
            <a:r>
              <a:rPr lang="en-US" dirty="0">
                <a:solidFill>
                  <a:srgbClr val="92D050"/>
                </a:solidFill>
              </a:rPr>
              <a:t>". </a:t>
            </a:r>
          </a:p>
          <a:p>
            <a:pPr algn="just"/>
            <a:r>
              <a:rPr lang="en-US" dirty="0">
                <a:solidFill>
                  <a:schemeClr val="bg1">
                    <a:lumMod val="75000"/>
                  </a:schemeClr>
                </a:solidFill>
              </a:rPr>
              <a:t>It was made up of zinc oxide and eugenol, alcohol, pine oil, and asbestos fibers. </a:t>
            </a:r>
          </a:p>
          <a:p>
            <a:pPr algn="just"/>
            <a:r>
              <a:rPr lang="en-US" dirty="0">
                <a:solidFill>
                  <a:schemeClr val="bg1">
                    <a:lumMod val="75000"/>
                  </a:schemeClr>
                </a:solidFill>
              </a:rPr>
              <a:t>Periodontal dressings containing eugenol had some inherent problems associated with them. These include, a persistent taste of eugenol, the rough surface of the set material, and the tendency to cause tissue necrosis. </a:t>
            </a:r>
            <a:endParaRPr lang="en-IN" dirty="0">
              <a:solidFill>
                <a:schemeClr val="bg1">
                  <a:lumMod val="75000"/>
                </a:schemeClr>
              </a:solidFill>
            </a:endParaRPr>
          </a:p>
        </p:txBody>
      </p:sp>
    </p:spTree>
    <p:extLst>
      <p:ext uri="{BB962C8B-B14F-4D97-AF65-F5344CB8AC3E}">
        <p14:creationId xmlns:p14="http://schemas.microsoft.com/office/powerpoint/2010/main" val="242090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1A740-894B-8D54-7C6C-BEFF5F320EA2}"/>
              </a:ext>
            </a:extLst>
          </p:cNvPr>
          <p:cNvSpPr>
            <a:spLocks noGrp="1"/>
          </p:cNvSpPr>
          <p:nvPr>
            <p:ph idx="1"/>
          </p:nvPr>
        </p:nvSpPr>
        <p:spPr>
          <a:xfrm>
            <a:off x="2829826" y="1066048"/>
            <a:ext cx="8620225" cy="5791952"/>
          </a:xfrm>
        </p:spPr>
        <p:txBody>
          <a:bodyPr/>
          <a:lstStyle/>
          <a:p>
            <a:pPr algn="just"/>
            <a:r>
              <a:rPr lang="en-US" dirty="0">
                <a:solidFill>
                  <a:schemeClr val="bg1">
                    <a:lumMod val="75000"/>
                  </a:schemeClr>
                </a:solidFill>
              </a:rPr>
              <a:t>These led to the introduction of non-eugenol dressings in the late 1950's". </a:t>
            </a:r>
          </a:p>
          <a:p>
            <a:pPr algn="just"/>
            <a:r>
              <a:rPr lang="en-US" dirty="0">
                <a:solidFill>
                  <a:schemeClr val="bg1">
                    <a:lumMod val="75000"/>
                  </a:schemeClr>
                </a:solidFill>
              </a:rPr>
              <a:t>Later on, light cured dressings were introduced which are especially useful in the anterior tooth region and particularly following mucogingival surgery because their esthetic appearance is acceptable and these can be applied over the grafted soft tissue without its dislocation. </a:t>
            </a:r>
          </a:p>
          <a:p>
            <a:pPr algn="just"/>
            <a:r>
              <a:rPr lang="en-US" dirty="0">
                <a:solidFill>
                  <a:schemeClr val="bg1">
                    <a:lumMod val="75000"/>
                  </a:schemeClr>
                </a:solidFill>
              </a:rPr>
              <a:t>The composition of the periodontal pack has changed over a period of time and potential tissue irritants have been eliminated from its composition.</a:t>
            </a:r>
            <a:endParaRPr lang="en-IN" dirty="0">
              <a:solidFill>
                <a:schemeClr val="bg1">
                  <a:lumMod val="75000"/>
                </a:schemeClr>
              </a:solidFill>
            </a:endParaRPr>
          </a:p>
        </p:txBody>
      </p:sp>
    </p:spTree>
    <p:extLst>
      <p:ext uri="{BB962C8B-B14F-4D97-AF65-F5344CB8AC3E}">
        <p14:creationId xmlns:p14="http://schemas.microsoft.com/office/powerpoint/2010/main" val="38389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3ED5-2D2C-BF62-6B89-C4304E2FE2F3}"/>
              </a:ext>
            </a:extLst>
          </p:cNvPr>
          <p:cNvSpPr>
            <a:spLocks noGrp="1"/>
          </p:cNvSpPr>
          <p:nvPr>
            <p:ph type="title"/>
          </p:nvPr>
        </p:nvSpPr>
        <p:spPr>
          <a:xfrm>
            <a:off x="2695074" y="365125"/>
            <a:ext cx="8658726" cy="1325563"/>
          </a:xfrm>
        </p:spPr>
        <p:txBody>
          <a:bodyPr/>
          <a:lstStyle/>
          <a:p>
            <a:r>
              <a:rPr lang="en-IN" dirty="0">
                <a:solidFill>
                  <a:srgbClr val="FFFF00"/>
                </a:solidFill>
              </a:rPr>
              <a:t>Types of periodontal dressings</a:t>
            </a:r>
            <a:r>
              <a:rPr lang="en-IN" dirty="0"/>
              <a:t>:</a:t>
            </a:r>
          </a:p>
        </p:txBody>
      </p:sp>
      <p:sp>
        <p:nvSpPr>
          <p:cNvPr id="3" name="Content Placeholder 2">
            <a:extLst>
              <a:ext uri="{FF2B5EF4-FFF2-40B4-BE49-F238E27FC236}">
                <a16:creationId xmlns:a16="http://schemas.microsoft.com/office/drawing/2014/main" id="{FE957AB3-66F2-0270-AB65-5D62409A7FB9}"/>
              </a:ext>
            </a:extLst>
          </p:cNvPr>
          <p:cNvSpPr>
            <a:spLocks noGrp="1"/>
          </p:cNvSpPr>
          <p:nvPr>
            <p:ph idx="1"/>
          </p:nvPr>
        </p:nvSpPr>
        <p:spPr>
          <a:xfrm>
            <a:off x="2877954" y="1472665"/>
            <a:ext cx="8475846" cy="4704298"/>
          </a:xfrm>
        </p:spPr>
        <p:txBody>
          <a:bodyPr>
            <a:normAutofit/>
          </a:bodyPr>
          <a:lstStyle/>
          <a:p>
            <a:pPr marL="0" indent="0" algn="just">
              <a:lnSpc>
                <a:spcPct val="150000"/>
              </a:lnSpc>
              <a:buNone/>
            </a:pPr>
            <a:r>
              <a:rPr lang="en-IN" dirty="0">
                <a:solidFill>
                  <a:schemeClr val="bg1">
                    <a:lumMod val="75000"/>
                  </a:schemeClr>
                </a:solidFill>
              </a:rPr>
              <a:t>There are primarily three types of periodontal dressings: </a:t>
            </a:r>
          </a:p>
          <a:p>
            <a:pPr algn="just">
              <a:lnSpc>
                <a:spcPct val="150000"/>
              </a:lnSpc>
            </a:pPr>
            <a:r>
              <a:rPr lang="en-IN" dirty="0">
                <a:solidFill>
                  <a:schemeClr val="bg1">
                    <a:lumMod val="75000"/>
                  </a:schemeClr>
                </a:solidFill>
              </a:rPr>
              <a:t>Zinc oxide eugenol dressings, </a:t>
            </a:r>
          </a:p>
          <a:p>
            <a:pPr algn="just">
              <a:lnSpc>
                <a:spcPct val="150000"/>
              </a:lnSpc>
            </a:pPr>
            <a:r>
              <a:rPr lang="en-IN" dirty="0">
                <a:solidFill>
                  <a:schemeClr val="bg1">
                    <a:lumMod val="75000"/>
                  </a:schemeClr>
                </a:solidFill>
              </a:rPr>
              <a:t>Zinc oxide non-eugenol dressings,  </a:t>
            </a:r>
          </a:p>
          <a:p>
            <a:pPr algn="just">
              <a:lnSpc>
                <a:spcPct val="150000"/>
              </a:lnSpc>
            </a:pPr>
            <a:r>
              <a:rPr lang="en-IN" dirty="0">
                <a:solidFill>
                  <a:schemeClr val="bg1">
                    <a:lumMod val="75000"/>
                  </a:schemeClr>
                </a:solidFill>
              </a:rPr>
              <a:t>Dressings containing neither zinc oxide nor eugenol.</a:t>
            </a:r>
          </a:p>
        </p:txBody>
      </p:sp>
    </p:spTree>
    <p:extLst>
      <p:ext uri="{BB962C8B-B14F-4D97-AF65-F5344CB8AC3E}">
        <p14:creationId xmlns:p14="http://schemas.microsoft.com/office/powerpoint/2010/main" val="424863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C3B47-1676-CF96-66C5-31A8D5343F93}"/>
              </a:ext>
            </a:extLst>
          </p:cNvPr>
          <p:cNvSpPr>
            <a:spLocks noGrp="1"/>
          </p:cNvSpPr>
          <p:nvPr>
            <p:ph idx="1"/>
          </p:nvPr>
        </p:nvSpPr>
        <p:spPr>
          <a:xfrm>
            <a:off x="2954956" y="981777"/>
            <a:ext cx="8398844" cy="5195186"/>
          </a:xfrm>
        </p:spPr>
        <p:txBody>
          <a:bodyPr/>
          <a:lstStyle/>
          <a:p>
            <a:pPr algn="just"/>
            <a:r>
              <a:rPr lang="en-IN" dirty="0">
                <a:solidFill>
                  <a:schemeClr val="bg1">
                    <a:lumMod val="75000"/>
                  </a:schemeClr>
                </a:solidFill>
              </a:rPr>
              <a:t>Zinc oxide eugenol dressing is also known as </a:t>
            </a:r>
            <a:r>
              <a:rPr lang="en-IN" dirty="0">
                <a:solidFill>
                  <a:srgbClr val="92D050"/>
                </a:solidFill>
              </a:rPr>
              <a:t>'hard pack' </a:t>
            </a:r>
            <a:r>
              <a:rPr lang="en-IN" dirty="0">
                <a:solidFill>
                  <a:schemeClr val="bg1">
                    <a:lumMod val="75000"/>
                  </a:schemeClr>
                </a:solidFill>
              </a:rPr>
              <a:t>whereas zinc oxide non-eugenol dressing is known as </a:t>
            </a:r>
            <a:r>
              <a:rPr lang="en-IN" dirty="0">
                <a:solidFill>
                  <a:srgbClr val="92D050"/>
                </a:solidFill>
              </a:rPr>
              <a:t>'soft pack’. </a:t>
            </a:r>
          </a:p>
          <a:p>
            <a:pPr algn="just"/>
            <a:r>
              <a:rPr lang="en-IN" dirty="0">
                <a:solidFill>
                  <a:schemeClr val="bg1">
                    <a:lumMod val="75000"/>
                  </a:schemeClr>
                </a:solidFill>
              </a:rPr>
              <a:t>Other periodontal dressing materials include </a:t>
            </a:r>
          </a:p>
          <a:p>
            <a:pPr algn="just"/>
            <a:r>
              <a:rPr lang="en-IN" dirty="0">
                <a:solidFill>
                  <a:schemeClr val="bg1">
                    <a:lumMod val="75000"/>
                  </a:schemeClr>
                </a:solidFill>
              </a:rPr>
              <a:t>Collagen materials, </a:t>
            </a:r>
          </a:p>
          <a:p>
            <a:pPr algn="just"/>
            <a:r>
              <a:rPr lang="en-IN" dirty="0">
                <a:solidFill>
                  <a:schemeClr val="bg1">
                    <a:lumMod val="75000"/>
                  </a:schemeClr>
                </a:solidFill>
              </a:rPr>
              <a:t>Methacrylate gels, </a:t>
            </a:r>
          </a:p>
          <a:p>
            <a:pPr algn="just"/>
            <a:r>
              <a:rPr lang="en-IN" dirty="0">
                <a:solidFill>
                  <a:schemeClr val="bg1">
                    <a:lumMod val="75000"/>
                  </a:schemeClr>
                </a:solidFill>
              </a:rPr>
              <a:t>Light cure dressing, </a:t>
            </a:r>
          </a:p>
          <a:p>
            <a:pPr algn="just"/>
            <a:r>
              <a:rPr lang="en-IN" dirty="0">
                <a:solidFill>
                  <a:schemeClr val="bg1">
                    <a:lumMod val="75000"/>
                  </a:schemeClr>
                </a:solidFill>
              </a:rPr>
              <a:t>Cyanoacrylates, </a:t>
            </a:r>
          </a:p>
          <a:p>
            <a:pPr algn="just"/>
            <a:r>
              <a:rPr lang="en-IN" dirty="0">
                <a:solidFill>
                  <a:schemeClr val="bg1">
                    <a:lumMod val="75000"/>
                  </a:schemeClr>
                </a:solidFill>
              </a:rPr>
              <a:t>Oral adhesive bandage </a:t>
            </a:r>
          </a:p>
          <a:p>
            <a:pPr algn="just"/>
            <a:r>
              <a:rPr lang="en-IN" dirty="0">
                <a:solidFill>
                  <a:schemeClr val="bg1">
                    <a:lumMod val="75000"/>
                  </a:schemeClr>
                </a:solidFill>
              </a:rPr>
              <a:t>Wax pack.</a:t>
            </a:r>
          </a:p>
          <a:p>
            <a:endParaRPr lang="en-IN" dirty="0"/>
          </a:p>
        </p:txBody>
      </p:sp>
    </p:spTree>
    <p:extLst>
      <p:ext uri="{BB962C8B-B14F-4D97-AF65-F5344CB8AC3E}">
        <p14:creationId xmlns:p14="http://schemas.microsoft.com/office/powerpoint/2010/main" val="1500342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2726</Words>
  <Application>Microsoft Office PowerPoint</Application>
  <PresentationFormat>Widescreen</PresentationFormat>
  <Paragraphs>220</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Algerian</vt:lpstr>
      <vt:lpstr>Arial</vt:lpstr>
      <vt:lpstr>Calibri</vt:lpstr>
      <vt:lpstr>Calibri Light</vt:lpstr>
      <vt:lpstr>Forte</vt:lpstr>
      <vt:lpstr>Wingdings</vt:lpstr>
      <vt:lpstr>Office Theme</vt:lpstr>
      <vt:lpstr>Perio-pack</vt:lpstr>
      <vt:lpstr>Content  </vt:lpstr>
      <vt:lpstr>PowerPoint Presentation</vt:lpstr>
      <vt:lpstr>PowerPoint Presentation</vt:lpstr>
      <vt:lpstr>Ideal properties of periodontal dressing</vt:lpstr>
      <vt:lpstr>History</vt:lpstr>
      <vt:lpstr>PowerPoint Presentation</vt:lpstr>
      <vt:lpstr>Types of periodontal dressings:</vt:lpstr>
      <vt:lpstr>PowerPoint Presentation</vt:lpstr>
      <vt:lpstr>Zinc oxide eugenol dressing</vt:lpstr>
      <vt:lpstr>PowerPoint Presentation</vt:lpstr>
      <vt:lpstr>PowerPoint Presentation</vt:lpstr>
      <vt:lpstr>PowerPoint Presentation</vt:lpstr>
      <vt:lpstr>PowerPoint Presentation</vt:lpstr>
      <vt:lpstr>Paste form</vt:lpstr>
      <vt:lpstr>PowerPoint Presentation</vt:lpstr>
      <vt:lpstr>Disadvantages of zinc oxide eugenol dressing material:</vt:lpstr>
      <vt:lpstr>Zinc oxide non-eugenol dressings</vt:lpstr>
      <vt:lpstr>PowerPoint Presentation</vt:lpstr>
      <vt:lpstr>Coe-pak</vt:lpstr>
      <vt:lpstr>PowerPoint Presentation</vt:lpstr>
      <vt:lpstr>Mechanism of mixing and placement of dressing:</vt:lpstr>
      <vt:lpstr>PowerPoint Presentation</vt:lpstr>
      <vt:lpstr>PeriPac</vt:lpstr>
      <vt:lpstr>Vocopac</vt:lpstr>
      <vt:lpstr>PerioCare</vt:lpstr>
      <vt:lpstr>SeptoPack</vt:lpstr>
      <vt:lpstr>Perio Putty</vt:lpstr>
      <vt:lpstr>Periogenix</vt:lpstr>
      <vt:lpstr>Periodontal dressings containing neither zinc oxidenor eugenol:  Light cure periodontal dressings:</vt:lpstr>
      <vt:lpstr>Collagen containing periodontal dressings</vt:lpstr>
      <vt:lpstr>PowerPoint Presentation</vt:lpstr>
      <vt:lpstr>Reso-Pac</vt:lpstr>
      <vt:lpstr>Cyanoacrylates</vt:lpstr>
      <vt:lpstr>PowerPoint Presentation</vt:lpstr>
      <vt:lpstr>PowerPoint Presentation</vt:lpstr>
      <vt:lpstr>Controversy regarding the use of periodontal dressings</vt:lpstr>
      <vt:lpstr>PowerPoint Presentation</vt:lpstr>
      <vt:lpstr>PowerPoint Presentation</vt:lpstr>
      <vt:lpstr>PowerPoint Presentation</vt:lpstr>
      <vt:lpstr>summery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Perio-pack</dc:title>
  <dc:creator>saswati mohanty</dc:creator>
  <cp:lastModifiedBy>saswati mohanty</cp:lastModifiedBy>
  <cp:revision>3</cp:revision>
  <dcterms:created xsi:type="dcterms:W3CDTF">2022-07-07T16:30:54Z</dcterms:created>
  <dcterms:modified xsi:type="dcterms:W3CDTF">2022-07-08T04:08:38Z</dcterms:modified>
</cp:coreProperties>
</file>